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7" r:id="rId2"/>
    <p:sldId id="259" r:id="rId3"/>
    <p:sldId id="379" r:id="rId4"/>
    <p:sldId id="650" r:id="rId5"/>
    <p:sldId id="651" r:id="rId6"/>
    <p:sldId id="652" r:id="rId7"/>
    <p:sldId id="653" r:id="rId8"/>
    <p:sldId id="786" r:id="rId9"/>
    <p:sldId id="656" r:id="rId10"/>
    <p:sldId id="657" r:id="rId11"/>
    <p:sldId id="658" r:id="rId12"/>
    <p:sldId id="659" r:id="rId13"/>
    <p:sldId id="660" r:id="rId14"/>
    <p:sldId id="661" r:id="rId15"/>
    <p:sldId id="662" r:id="rId16"/>
    <p:sldId id="1005" r:id="rId17"/>
    <p:sldId id="1006" r:id="rId18"/>
    <p:sldId id="1007" r:id="rId19"/>
    <p:sldId id="663" r:id="rId20"/>
    <p:sldId id="664" r:id="rId21"/>
    <p:sldId id="997" r:id="rId22"/>
    <p:sldId id="998" r:id="rId23"/>
    <p:sldId id="665" r:id="rId24"/>
    <p:sldId id="666" r:id="rId25"/>
    <p:sldId id="667" r:id="rId26"/>
    <p:sldId id="668" r:id="rId27"/>
    <p:sldId id="669" r:id="rId28"/>
    <p:sldId id="999" r:id="rId29"/>
    <p:sldId id="787" r:id="rId30"/>
    <p:sldId id="672" r:id="rId31"/>
    <p:sldId id="673" r:id="rId32"/>
    <p:sldId id="674" r:id="rId33"/>
    <p:sldId id="675" r:id="rId34"/>
    <p:sldId id="788" r:id="rId35"/>
    <p:sldId id="804" r:id="rId36"/>
    <p:sldId id="677" r:id="rId37"/>
    <p:sldId id="678" r:id="rId38"/>
    <p:sldId id="679" r:id="rId39"/>
    <p:sldId id="680" r:id="rId40"/>
    <p:sldId id="681" r:id="rId41"/>
    <p:sldId id="682" r:id="rId42"/>
    <p:sldId id="1008" r:id="rId43"/>
    <p:sldId id="1009" r:id="rId44"/>
    <p:sldId id="683" r:id="rId45"/>
    <p:sldId id="684" r:id="rId46"/>
    <p:sldId id="995" r:id="rId47"/>
    <p:sldId id="686" r:id="rId48"/>
    <p:sldId id="687" r:id="rId49"/>
    <p:sldId id="805" r:id="rId50"/>
    <p:sldId id="790" r:id="rId51"/>
    <p:sldId id="791" r:id="rId52"/>
    <p:sldId id="792" r:id="rId53"/>
    <p:sldId id="1000" r:id="rId54"/>
    <p:sldId id="1001" r:id="rId55"/>
    <p:sldId id="1002" r:id="rId56"/>
    <p:sldId id="1003" r:id="rId57"/>
    <p:sldId id="1004" r:id="rId5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1" autoAdjust="0"/>
    <p:restoredTop sz="85213" autoAdjust="0"/>
  </p:normalViewPr>
  <p:slideViewPr>
    <p:cSldViewPr snapToGrid="0">
      <p:cViewPr varScale="1">
        <p:scale>
          <a:sx n="58" d="100"/>
          <a:sy n="58" d="100"/>
        </p:scale>
        <p:origin x="1770" y="6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8BCA67-B5F1-4FA1-967B-FBDA93F2B09B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11069431-4C19-40E6-885B-0A10B2398FB3}">
      <dgm:prSet phldrT="[文字]" custT="1"/>
      <dgm:spPr/>
      <dgm:t>
        <a:bodyPr/>
        <a:lstStyle/>
        <a:p>
          <a:pPr algn="l"/>
          <a:r>
            <a:rPr lang="en-US" altLang="zh-TW" sz="2800" dirty="0"/>
            <a:t>2. Why Deep?</a:t>
          </a:r>
          <a:endParaRPr lang="zh-TW" altLang="en-US" sz="2800" dirty="0"/>
        </a:p>
      </dgm:t>
    </dgm:pt>
    <dgm:pt modelId="{305F7668-DA1C-45CF-B570-434E95B4C04C}" type="parTrans" cxnId="{0FBB92A0-CD89-4DE6-9F9B-BFD385EA91AA}">
      <dgm:prSet/>
      <dgm:spPr/>
      <dgm:t>
        <a:bodyPr/>
        <a:lstStyle/>
        <a:p>
          <a:endParaRPr lang="zh-TW" altLang="en-US"/>
        </a:p>
      </dgm:t>
    </dgm:pt>
    <dgm:pt modelId="{EB5890CE-1A8D-4B0D-BC60-227BD1F33DD8}" type="sibTrans" cxnId="{0FBB92A0-CD89-4DE6-9F9B-BFD385EA91AA}">
      <dgm:prSet/>
      <dgm:spPr/>
      <dgm:t>
        <a:bodyPr/>
        <a:lstStyle/>
        <a:p>
          <a:endParaRPr lang="zh-TW" altLang="en-US"/>
        </a:p>
      </dgm:t>
    </dgm:pt>
    <dgm:pt modelId="{94AB1502-08D7-4902-8C33-D3687F9F5DE2}">
      <dgm:prSet phldrT="[文字]" custT="1"/>
      <dgm:spPr/>
      <dgm:t>
        <a:bodyPr/>
        <a:lstStyle/>
        <a:p>
          <a:pPr algn="l"/>
          <a:r>
            <a:rPr lang="en-US" altLang="zh-TW" sz="2800" dirty="0"/>
            <a:t>1.  Introduction of Deep Learning</a:t>
          </a:r>
          <a:endParaRPr lang="zh-TW" altLang="en-US" sz="2800" dirty="0"/>
        </a:p>
      </dgm:t>
    </dgm:pt>
    <dgm:pt modelId="{01286944-B6E2-4735-B5EF-5936FF11C656}" type="parTrans" cxnId="{BE41B9A7-DD5D-4827-B66C-678AA634D202}">
      <dgm:prSet/>
      <dgm:spPr/>
      <dgm:t>
        <a:bodyPr/>
        <a:lstStyle/>
        <a:p>
          <a:endParaRPr lang="zh-TW" altLang="en-US"/>
        </a:p>
      </dgm:t>
    </dgm:pt>
    <dgm:pt modelId="{D35A6C76-0859-4DCE-8AC1-8C396DFBF7E0}" type="sibTrans" cxnId="{BE41B9A7-DD5D-4827-B66C-678AA634D202}">
      <dgm:prSet/>
      <dgm:spPr/>
      <dgm:t>
        <a:bodyPr/>
        <a:lstStyle/>
        <a:p>
          <a:endParaRPr lang="zh-TW" altLang="en-US"/>
        </a:p>
      </dgm:t>
    </dgm:pt>
    <dgm:pt modelId="{664A50E4-669E-45B6-9AC5-39BDFCF7743F}">
      <dgm:prSet phldrT="[文字]" custT="1"/>
      <dgm:spPr/>
      <dgm:t>
        <a:bodyPr/>
        <a:lstStyle/>
        <a:p>
          <a:pPr algn="l"/>
          <a:r>
            <a:rPr lang="en-US" altLang="zh-TW" sz="2800" dirty="0"/>
            <a:t>3. Toolkit: </a:t>
          </a:r>
          <a:r>
            <a:rPr lang="en-US" altLang="zh-TW" sz="2800" dirty="0" err="1"/>
            <a:t>Keras</a:t>
          </a:r>
          <a:endParaRPr lang="zh-TW" altLang="en-US" sz="2800" dirty="0"/>
        </a:p>
      </dgm:t>
    </dgm:pt>
    <dgm:pt modelId="{96BAA9C6-D78C-4883-A0CF-8D635A77F3C2}" type="sibTrans" cxnId="{28F41B5B-3AD4-4E90-9416-17C084B693E9}">
      <dgm:prSet/>
      <dgm:spPr/>
      <dgm:t>
        <a:bodyPr/>
        <a:lstStyle/>
        <a:p>
          <a:endParaRPr lang="zh-TW" altLang="en-US"/>
        </a:p>
      </dgm:t>
    </dgm:pt>
    <dgm:pt modelId="{E092F7CA-BB86-48D2-8172-3F05E8345A62}" type="parTrans" cxnId="{28F41B5B-3AD4-4E90-9416-17C084B693E9}">
      <dgm:prSet/>
      <dgm:spPr/>
      <dgm:t>
        <a:bodyPr/>
        <a:lstStyle/>
        <a:p>
          <a:endParaRPr lang="zh-TW" altLang="en-US"/>
        </a:p>
      </dgm:t>
    </dgm:pt>
    <dgm:pt modelId="{86A1A0B6-0A1C-4CA5-BCD5-0D52A4434004}">
      <dgm:prSet phldrT="[文字]" custT="1"/>
      <dgm:spPr/>
      <dgm:t>
        <a:bodyPr/>
        <a:lstStyle/>
        <a:p>
          <a:pPr algn="l"/>
          <a:r>
            <a:rPr lang="en-US" altLang="zh-TW" sz="2800" dirty="0"/>
            <a:t>4. Gradient Descent</a:t>
          </a:r>
          <a:endParaRPr lang="zh-TW" altLang="en-US" sz="2800" dirty="0"/>
        </a:p>
      </dgm:t>
    </dgm:pt>
    <dgm:pt modelId="{9433A239-D269-486F-91A6-FCF1381990D2}" type="parTrans" cxnId="{3F2376A4-4B1E-4DD0-A157-29BE019ECFD1}">
      <dgm:prSet/>
      <dgm:spPr/>
      <dgm:t>
        <a:bodyPr/>
        <a:lstStyle/>
        <a:p>
          <a:endParaRPr lang="zh-TW" altLang="en-US"/>
        </a:p>
      </dgm:t>
    </dgm:pt>
    <dgm:pt modelId="{EB9695AF-9259-498F-A446-B10F14248812}" type="sibTrans" cxnId="{3F2376A4-4B1E-4DD0-A157-29BE019ECFD1}">
      <dgm:prSet/>
      <dgm:spPr/>
      <dgm:t>
        <a:bodyPr/>
        <a:lstStyle/>
        <a:p>
          <a:endParaRPr lang="zh-TW" altLang="en-US"/>
        </a:p>
      </dgm:t>
    </dgm:pt>
    <dgm:pt modelId="{DED18B20-F06A-4AE5-85EC-A0B162A0863C}">
      <dgm:prSet phldrT="[文字]" custT="1"/>
      <dgm:spPr/>
      <dgm:t>
        <a:bodyPr/>
        <a:lstStyle/>
        <a:p>
          <a:pPr algn="l"/>
          <a:r>
            <a:rPr lang="en-US" altLang="zh-TW" sz="2800" dirty="0"/>
            <a:t>5. Backpropagation</a:t>
          </a:r>
          <a:endParaRPr lang="zh-TW" altLang="en-US" sz="2800" dirty="0"/>
        </a:p>
      </dgm:t>
    </dgm:pt>
    <dgm:pt modelId="{710E4AD4-C74C-4980-83E6-B68D99CD2CE4}" type="parTrans" cxnId="{18928410-56A5-4123-A25B-645507044485}">
      <dgm:prSet/>
      <dgm:spPr/>
      <dgm:t>
        <a:bodyPr/>
        <a:lstStyle/>
        <a:p>
          <a:endParaRPr lang="zh-TW" altLang="en-US"/>
        </a:p>
      </dgm:t>
    </dgm:pt>
    <dgm:pt modelId="{A85C9DDC-25B7-4B24-9F1C-ADF2CFEE2332}" type="sibTrans" cxnId="{18928410-56A5-4123-A25B-645507044485}">
      <dgm:prSet/>
      <dgm:spPr/>
      <dgm:t>
        <a:bodyPr/>
        <a:lstStyle/>
        <a:p>
          <a:endParaRPr lang="zh-TW" altLang="en-US"/>
        </a:p>
      </dgm:t>
    </dgm:pt>
    <dgm:pt modelId="{47A96565-FF57-427F-B25A-79958CFA4CEF}">
      <dgm:prSet phldrT="[文字]" custT="1"/>
      <dgm:spPr/>
      <dgm:t>
        <a:bodyPr/>
        <a:lstStyle/>
        <a:p>
          <a:pPr algn="l"/>
          <a:r>
            <a:rPr lang="en-US" altLang="zh-TW" sz="2800" dirty="0"/>
            <a:t>6. Tips for Deep Learning</a:t>
          </a:r>
          <a:endParaRPr lang="zh-TW" altLang="en-US" sz="2800" dirty="0"/>
        </a:p>
      </dgm:t>
    </dgm:pt>
    <dgm:pt modelId="{2767C749-F18A-4F2B-A632-846E500D5966}" type="parTrans" cxnId="{6E42ACF4-19AE-45E2-88AE-3B6AFC2F415F}">
      <dgm:prSet/>
      <dgm:spPr/>
      <dgm:t>
        <a:bodyPr/>
        <a:lstStyle/>
        <a:p>
          <a:endParaRPr lang="zh-TW" altLang="en-US"/>
        </a:p>
      </dgm:t>
    </dgm:pt>
    <dgm:pt modelId="{601091FB-651A-4DAF-95E7-8E8B938C1E52}" type="sibTrans" cxnId="{6E42ACF4-19AE-45E2-88AE-3B6AFC2F415F}">
      <dgm:prSet/>
      <dgm:spPr/>
      <dgm:t>
        <a:bodyPr/>
        <a:lstStyle/>
        <a:p>
          <a:endParaRPr lang="zh-TW" altLang="en-US"/>
        </a:p>
      </dgm:t>
    </dgm:pt>
    <dgm:pt modelId="{6D296336-986A-4388-9614-523E550A70BC}">
      <dgm:prSet phldrT="[文字]" custT="1"/>
      <dgm:spPr/>
      <dgm:t>
        <a:bodyPr/>
        <a:lstStyle/>
        <a:p>
          <a:pPr algn="l"/>
          <a:r>
            <a:rPr lang="en-US" altLang="zh-TW" sz="2800" dirty="0"/>
            <a:t>7. Convolutional Neural Network (CNN)</a:t>
          </a:r>
          <a:endParaRPr lang="zh-TW" altLang="en-US" sz="2800" dirty="0"/>
        </a:p>
      </dgm:t>
    </dgm:pt>
    <dgm:pt modelId="{1E179FF4-E750-425D-BE9F-9EE8544DDE57}" type="parTrans" cxnId="{A69E32ED-080C-437C-B846-FD51FA666B2F}">
      <dgm:prSet/>
      <dgm:spPr/>
      <dgm:t>
        <a:bodyPr/>
        <a:lstStyle/>
        <a:p>
          <a:endParaRPr lang="zh-TW" altLang="en-US"/>
        </a:p>
      </dgm:t>
    </dgm:pt>
    <dgm:pt modelId="{BB4268CB-53AB-4EFA-8094-945232D18697}" type="sibTrans" cxnId="{A69E32ED-080C-437C-B846-FD51FA666B2F}">
      <dgm:prSet/>
      <dgm:spPr/>
      <dgm:t>
        <a:bodyPr/>
        <a:lstStyle/>
        <a:p>
          <a:endParaRPr lang="zh-TW" altLang="en-US"/>
        </a:p>
      </dgm:t>
    </dgm:pt>
    <dgm:pt modelId="{F0F3F198-E6B6-4912-AF9C-130F40BA8E1E}">
      <dgm:prSet phldrT="[文字]" custT="1"/>
      <dgm:spPr/>
      <dgm:t>
        <a:bodyPr/>
        <a:lstStyle/>
        <a:p>
          <a:pPr algn="l"/>
          <a:r>
            <a:rPr lang="en-US" altLang="zh-TW" sz="2800" dirty="0"/>
            <a:t>8. Auto-encoder</a:t>
          </a:r>
          <a:endParaRPr lang="zh-TW" altLang="en-US" sz="2800" dirty="0"/>
        </a:p>
      </dgm:t>
    </dgm:pt>
    <dgm:pt modelId="{189E8FAC-90E5-4902-B48E-D7803416A33A}" type="parTrans" cxnId="{682D1708-86FD-4FE7-902D-31258FA7DEAE}">
      <dgm:prSet/>
      <dgm:spPr/>
      <dgm:t>
        <a:bodyPr/>
        <a:lstStyle/>
        <a:p>
          <a:endParaRPr lang="zh-TW" altLang="en-US"/>
        </a:p>
      </dgm:t>
    </dgm:pt>
    <dgm:pt modelId="{1DAD72A0-E8D5-4A09-B0D8-CE44401B6E49}" type="sibTrans" cxnId="{682D1708-86FD-4FE7-902D-31258FA7DEAE}">
      <dgm:prSet/>
      <dgm:spPr/>
      <dgm:t>
        <a:bodyPr/>
        <a:lstStyle/>
        <a:p>
          <a:endParaRPr lang="zh-TW" altLang="en-US"/>
        </a:p>
      </dgm:t>
    </dgm:pt>
    <dgm:pt modelId="{AE3F25F9-D7D6-4540-A911-3E5C3469747B}" type="pres">
      <dgm:prSet presAssocID="{388BCA67-B5F1-4FA1-967B-FBDA93F2B09B}" presName="Name0" presStyleCnt="0">
        <dgm:presLayoutVars>
          <dgm:dir/>
          <dgm:animLvl val="lvl"/>
          <dgm:resizeHandles val="exact"/>
        </dgm:presLayoutVars>
      </dgm:prSet>
      <dgm:spPr/>
    </dgm:pt>
    <dgm:pt modelId="{FA485B4A-2E72-4F24-B5BC-E76105320D58}" type="pres">
      <dgm:prSet presAssocID="{F0F3F198-E6B6-4912-AF9C-130F40BA8E1E}" presName="boxAndChildren" presStyleCnt="0"/>
      <dgm:spPr/>
    </dgm:pt>
    <dgm:pt modelId="{C0ABC22C-F0BF-4443-82BE-2095D70A1014}" type="pres">
      <dgm:prSet presAssocID="{F0F3F198-E6B6-4912-AF9C-130F40BA8E1E}" presName="parentTextBox" presStyleLbl="node1" presStyleIdx="0" presStyleCnt="8"/>
      <dgm:spPr/>
    </dgm:pt>
    <dgm:pt modelId="{52B0C44A-7566-4710-8846-F158C382B3F0}" type="pres">
      <dgm:prSet presAssocID="{BB4268CB-53AB-4EFA-8094-945232D18697}" presName="sp" presStyleCnt="0"/>
      <dgm:spPr/>
    </dgm:pt>
    <dgm:pt modelId="{653CDBAE-0AD0-43D0-9D5D-1F40A9953BD4}" type="pres">
      <dgm:prSet presAssocID="{6D296336-986A-4388-9614-523E550A70BC}" presName="arrowAndChildren" presStyleCnt="0"/>
      <dgm:spPr/>
    </dgm:pt>
    <dgm:pt modelId="{1A53E492-5F75-4638-9697-BD85AA944B96}" type="pres">
      <dgm:prSet presAssocID="{6D296336-986A-4388-9614-523E550A70BC}" presName="parentTextArrow" presStyleLbl="node1" presStyleIdx="1" presStyleCnt="8"/>
      <dgm:spPr/>
    </dgm:pt>
    <dgm:pt modelId="{C659DAA1-8724-48E3-A638-1D62D8CA8F80}" type="pres">
      <dgm:prSet presAssocID="{601091FB-651A-4DAF-95E7-8E8B938C1E52}" presName="sp" presStyleCnt="0"/>
      <dgm:spPr/>
    </dgm:pt>
    <dgm:pt modelId="{098E5DBE-12F0-403D-B36A-92A45F5001D5}" type="pres">
      <dgm:prSet presAssocID="{47A96565-FF57-427F-B25A-79958CFA4CEF}" presName="arrowAndChildren" presStyleCnt="0"/>
      <dgm:spPr/>
    </dgm:pt>
    <dgm:pt modelId="{6FE07C2F-2286-4BFA-A624-A673203A0123}" type="pres">
      <dgm:prSet presAssocID="{47A96565-FF57-427F-B25A-79958CFA4CEF}" presName="parentTextArrow" presStyleLbl="node1" presStyleIdx="2" presStyleCnt="8"/>
      <dgm:spPr/>
    </dgm:pt>
    <dgm:pt modelId="{CCF08D7B-BE44-4159-B77E-45E793BA98C9}" type="pres">
      <dgm:prSet presAssocID="{A85C9DDC-25B7-4B24-9F1C-ADF2CFEE2332}" presName="sp" presStyleCnt="0"/>
      <dgm:spPr/>
    </dgm:pt>
    <dgm:pt modelId="{ACB8F2F1-6AC0-498E-9FAB-CA9874434027}" type="pres">
      <dgm:prSet presAssocID="{DED18B20-F06A-4AE5-85EC-A0B162A0863C}" presName="arrowAndChildren" presStyleCnt="0"/>
      <dgm:spPr/>
    </dgm:pt>
    <dgm:pt modelId="{F8F59B32-4C09-4C91-81BA-D695ED1DA0AF}" type="pres">
      <dgm:prSet presAssocID="{DED18B20-F06A-4AE5-85EC-A0B162A0863C}" presName="parentTextArrow" presStyleLbl="node1" presStyleIdx="3" presStyleCnt="8"/>
      <dgm:spPr/>
    </dgm:pt>
    <dgm:pt modelId="{B241CE9F-F096-4ECC-B081-BA0A23A07CB2}" type="pres">
      <dgm:prSet presAssocID="{EB9695AF-9259-498F-A446-B10F14248812}" presName="sp" presStyleCnt="0"/>
      <dgm:spPr/>
    </dgm:pt>
    <dgm:pt modelId="{F824FE25-85CC-495B-97E8-E20F25A38E8B}" type="pres">
      <dgm:prSet presAssocID="{86A1A0B6-0A1C-4CA5-BCD5-0D52A4434004}" presName="arrowAndChildren" presStyleCnt="0"/>
      <dgm:spPr/>
    </dgm:pt>
    <dgm:pt modelId="{5E8F0D5F-9E95-4FFD-9DE9-086C651B5744}" type="pres">
      <dgm:prSet presAssocID="{86A1A0B6-0A1C-4CA5-BCD5-0D52A4434004}" presName="parentTextArrow" presStyleLbl="node1" presStyleIdx="4" presStyleCnt="8"/>
      <dgm:spPr/>
    </dgm:pt>
    <dgm:pt modelId="{86939C0C-87A1-4234-AB0D-CF7665CBF128}" type="pres">
      <dgm:prSet presAssocID="{96BAA9C6-D78C-4883-A0CF-8D635A77F3C2}" presName="sp" presStyleCnt="0"/>
      <dgm:spPr/>
    </dgm:pt>
    <dgm:pt modelId="{633A58AD-F3FC-4C54-A156-BAE8E2D72D91}" type="pres">
      <dgm:prSet presAssocID="{664A50E4-669E-45B6-9AC5-39BDFCF7743F}" presName="arrowAndChildren" presStyleCnt="0"/>
      <dgm:spPr/>
    </dgm:pt>
    <dgm:pt modelId="{F6998046-E1E9-4B95-8047-5C959111776D}" type="pres">
      <dgm:prSet presAssocID="{664A50E4-669E-45B6-9AC5-39BDFCF7743F}" presName="parentTextArrow" presStyleLbl="node1" presStyleIdx="5" presStyleCnt="8"/>
      <dgm:spPr/>
    </dgm:pt>
    <dgm:pt modelId="{85F00BF6-734F-4503-8945-F156CD667B95}" type="pres">
      <dgm:prSet presAssocID="{EB5890CE-1A8D-4B0D-BC60-227BD1F33DD8}" presName="sp" presStyleCnt="0"/>
      <dgm:spPr/>
    </dgm:pt>
    <dgm:pt modelId="{5C25478C-B4C7-49AD-9EF3-F8B791AFAB6B}" type="pres">
      <dgm:prSet presAssocID="{11069431-4C19-40E6-885B-0A10B2398FB3}" presName="arrowAndChildren" presStyleCnt="0"/>
      <dgm:spPr/>
    </dgm:pt>
    <dgm:pt modelId="{B93EF2DA-CAE7-42C2-A7FF-FD5632D8A39A}" type="pres">
      <dgm:prSet presAssocID="{11069431-4C19-40E6-885B-0A10B2398FB3}" presName="parentTextArrow" presStyleLbl="node1" presStyleIdx="6" presStyleCnt="8"/>
      <dgm:spPr/>
    </dgm:pt>
    <dgm:pt modelId="{8BFF3E1B-7AFE-46F5-9658-2F88DA14D2FD}" type="pres">
      <dgm:prSet presAssocID="{D35A6C76-0859-4DCE-8AC1-8C396DFBF7E0}" presName="sp" presStyleCnt="0"/>
      <dgm:spPr/>
    </dgm:pt>
    <dgm:pt modelId="{85A38E1C-4A53-4607-9192-A7D21621AA71}" type="pres">
      <dgm:prSet presAssocID="{94AB1502-08D7-4902-8C33-D3687F9F5DE2}" presName="arrowAndChildren" presStyleCnt="0"/>
      <dgm:spPr/>
    </dgm:pt>
    <dgm:pt modelId="{1A988A03-0D8C-4549-AA77-6A248011D73B}" type="pres">
      <dgm:prSet presAssocID="{94AB1502-08D7-4902-8C33-D3687F9F5DE2}" presName="parentTextArrow" presStyleLbl="node1" presStyleIdx="7" presStyleCnt="8"/>
      <dgm:spPr/>
    </dgm:pt>
  </dgm:ptLst>
  <dgm:cxnLst>
    <dgm:cxn modelId="{682D1708-86FD-4FE7-902D-31258FA7DEAE}" srcId="{388BCA67-B5F1-4FA1-967B-FBDA93F2B09B}" destId="{F0F3F198-E6B6-4912-AF9C-130F40BA8E1E}" srcOrd="7" destOrd="0" parTransId="{189E8FAC-90E5-4902-B48E-D7803416A33A}" sibTransId="{1DAD72A0-E8D5-4A09-B0D8-CE44401B6E49}"/>
    <dgm:cxn modelId="{18928410-56A5-4123-A25B-645507044485}" srcId="{388BCA67-B5F1-4FA1-967B-FBDA93F2B09B}" destId="{DED18B20-F06A-4AE5-85EC-A0B162A0863C}" srcOrd="4" destOrd="0" parTransId="{710E4AD4-C74C-4980-83E6-B68D99CD2CE4}" sibTransId="{A85C9DDC-25B7-4B24-9F1C-ADF2CFEE2332}"/>
    <dgm:cxn modelId="{1AE8EE30-8D5A-4C60-B6C9-BD050E48394A}" type="presOf" srcId="{388BCA67-B5F1-4FA1-967B-FBDA93F2B09B}" destId="{AE3F25F9-D7D6-4540-A911-3E5C3469747B}" srcOrd="0" destOrd="0" presId="urn:microsoft.com/office/officeart/2005/8/layout/process4"/>
    <dgm:cxn modelId="{52F5E136-140C-45D5-A369-9BA11E1803EE}" type="presOf" srcId="{47A96565-FF57-427F-B25A-79958CFA4CEF}" destId="{6FE07C2F-2286-4BFA-A624-A673203A0123}" srcOrd="0" destOrd="0" presId="urn:microsoft.com/office/officeart/2005/8/layout/process4"/>
    <dgm:cxn modelId="{28F41B5B-3AD4-4E90-9416-17C084B693E9}" srcId="{388BCA67-B5F1-4FA1-967B-FBDA93F2B09B}" destId="{664A50E4-669E-45B6-9AC5-39BDFCF7743F}" srcOrd="2" destOrd="0" parTransId="{E092F7CA-BB86-48D2-8172-3F05E8345A62}" sibTransId="{96BAA9C6-D78C-4883-A0CF-8D635A77F3C2}"/>
    <dgm:cxn modelId="{AE930160-4521-44FD-BB15-7296A03D218D}" type="presOf" srcId="{86A1A0B6-0A1C-4CA5-BCD5-0D52A4434004}" destId="{5E8F0D5F-9E95-4FFD-9DE9-086C651B5744}" srcOrd="0" destOrd="0" presId="urn:microsoft.com/office/officeart/2005/8/layout/process4"/>
    <dgm:cxn modelId="{CC0E6B43-10FD-44B9-8B6E-4011EAB8D1E3}" type="presOf" srcId="{94AB1502-08D7-4902-8C33-D3687F9F5DE2}" destId="{1A988A03-0D8C-4549-AA77-6A248011D73B}" srcOrd="0" destOrd="0" presId="urn:microsoft.com/office/officeart/2005/8/layout/process4"/>
    <dgm:cxn modelId="{4146636E-3C52-43D9-8096-049F08CD92A9}" type="presOf" srcId="{11069431-4C19-40E6-885B-0A10B2398FB3}" destId="{B93EF2DA-CAE7-42C2-A7FF-FD5632D8A39A}" srcOrd="0" destOrd="0" presId="urn:microsoft.com/office/officeart/2005/8/layout/process4"/>
    <dgm:cxn modelId="{D67A7384-5CEE-4FB6-A3E6-2D3B1FF68DA7}" type="presOf" srcId="{DED18B20-F06A-4AE5-85EC-A0B162A0863C}" destId="{F8F59B32-4C09-4C91-81BA-D695ED1DA0AF}" srcOrd="0" destOrd="0" presId="urn:microsoft.com/office/officeart/2005/8/layout/process4"/>
    <dgm:cxn modelId="{0FBB92A0-CD89-4DE6-9F9B-BFD385EA91AA}" srcId="{388BCA67-B5F1-4FA1-967B-FBDA93F2B09B}" destId="{11069431-4C19-40E6-885B-0A10B2398FB3}" srcOrd="1" destOrd="0" parTransId="{305F7668-DA1C-45CF-B570-434E95B4C04C}" sibTransId="{EB5890CE-1A8D-4B0D-BC60-227BD1F33DD8}"/>
    <dgm:cxn modelId="{3F2376A4-4B1E-4DD0-A157-29BE019ECFD1}" srcId="{388BCA67-B5F1-4FA1-967B-FBDA93F2B09B}" destId="{86A1A0B6-0A1C-4CA5-BCD5-0D52A4434004}" srcOrd="3" destOrd="0" parTransId="{9433A239-D269-486F-91A6-FCF1381990D2}" sibTransId="{EB9695AF-9259-498F-A446-B10F14248812}"/>
    <dgm:cxn modelId="{BE41B9A7-DD5D-4827-B66C-678AA634D202}" srcId="{388BCA67-B5F1-4FA1-967B-FBDA93F2B09B}" destId="{94AB1502-08D7-4902-8C33-D3687F9F5DE2}" srcOrd="0" destOrd="0" parTransId="{01286944-B6E2-4735-B5EF-5936FF11C656}" sibTransId="{D35A6C76-0859-4DCE-8AC1-8C396DFBF7E0}"/>
    <dgm:cxn modelId="{5817EBAE-9804-4F54-A466-924828780F70}" type="presOf" srcId="{6D296336-986A-4388-9614-523E550A70BC}" destId="{1A53E492-5F75-4638-9697-BD85AA944B96}" srcOrd="0" destOrd="0" presId="urn:microsoft.com/office/officeart/2005/8/layout/process4"/>
    <dgm:cxn modelId="{4E1FEBC0-6D0A-4D89-A653-6B3690E16F38}" type="presOf" srcId="{F0F3F198-E6B6-4912-AF9C-130F40BA8E1E}" destId="{C0ABC22C-F0BF-4443-82BE-2095D70A1014}" srcOrd="0" destOrd="0" presId="urn:microsoft.com/office/officeart/2005/8/layout/process4"/>
    <dgm:cxn modelId="{0CD5BCDB-86F9-4F8E-85A5-FB253A4F6ADC}" type="presOf" srcId="{664A50E4-669E-45B6-9AC5-39BDFCF7743F}" destId="{F6998046-E1E9-4B95-8047-5C959111776D}" srcOrd="0" destOrd="0" presId="urn:microsoft.com/office/officeart/2005/8/layout/process4"/>
    <dgm:cxn modelId="{A69E32ED-080C-437C-B846-FD51FA666B2F}" srcId="{388BCA67-B5F1-4FA1-967B-FBDA93F2B09B}" destId="{6D296336-986A-4388-9614-523E550A70BC}" srcOrd="6" destOrd="0" parTransId="{1E179FF4-E750-425D-BE9F-9EE8544DDE57}" sibTransId="{BB4268CB-53AB-4EFA-8094-945232D18697}"/>
    <dgm:cxn modelId="{6E42ACF4-19AE-45E2-88AE-3B6AFC2F415F}" srcId="{388BCA67-B5F1-4FA1-967B-FBDA93F2B09B}" destId="{47A96565-FF57-427F-B25A-79958CFA4CEF}" srcOrd="5" destOrd="0" parTransId="{2767C749-F18A-4F2B-A632-846E500D5966}" sibTransId="{601091FB-651A-4DAF-95E7-8E8B938C1E52}"/>
    <dgm:cxn modelId="{FC9273B0-6605-4D69-BBC3-2B95B31ED48B}" type="presParOf" srcId="{AE3F25F9-D7D6-4540-A911-3E5C3469747B}" destId="{FA485B4A-2E72-4F24-B5BC-E76105320D58}" srcOrd="0" destOrd="0" presId="urn:microsoft.com/office/officeart/2005/8/layout/process4"/>
    <dgm:cxn modelId="{39BF2C32-C815-41B3-980D-47729AFC0407}" type="presParOf" srcId="{FA485B4A-2E72-4F24-B5BC-E76105320D58}" destId="{C0ABC22C-F0BF-4443-82BE-2095D70A1014}" srcOrd="0" destOrd="0" presId="urn:microsoft.com/office/officeart/2005/8/layout/process4"/>
    <dgm:cxn modelId="{5314EC22-C75A-4551-A072-9759B43DBDC3}" type="presParOf" srcId="{AE3F25F9-D7D6-4540-A911-3E5C3469747B}" destId="{52B0C44A-7566-4710-8846-F158C382B3F0}" srcOrd="1" destOrd="0" presId="urn:microsoft.com/office/officeart/2005/8/layout/process4"/>
    <dgm:cxn modelId="{0D086CDE-A4EE-40F2-8D26-9B73E5948D5E}" type="presParOf" srcId="{AE3F25F9-D7D6-4540-A911-3E5C3469747B}" destId="{653CDBAE-0AD0-43D0-9D5D-1F40A9953BD4}" srcOrd="2" destOrd="0" presId="urn:microsoft.com/office/officeart/2005/8/layout/process4"/>
    <dgm:cxn modelId="{A22EAF20-3B29-4FFA-8712-C433588C73FC}" type="presParOf" srcId="{653CDBAE-0AD0-43D0-9D5D-1F40A9953BD4}" destId="{1A53E492-5F75-4638-9697-BD85AA944B96}" srcOrd="0" destOrd="0" presId="urn:microsoft.com/office/officeart/2005/8/layout/process4"/>
    <dgm:cxn modelId="{29F054FA-D057-4BD7-B899-E649347896F7}" type="presParOf" srcId="{AE3F25F9-D7D6-4540-A911-3E5C3469747B}" destId="{C659DAA1-8724-48E3-A638-1D62D8CA8F80}" srcOrd="3" destOrd="0" presId="urn:microsoft.com/office/officeart/2005/8/layout/process4"/>
    <dgm:cxn modelId="{C454CCD7-81B2-4713-9F79-8458604B8622}" type="presParOf" srcId="{AE3F25F9-D7D6-4540-A911-3E5C3469747B}" destId="{098E5DBE-12F0-403D-B36A-92A45F5001D5}" srcOrd="4" destOrd="0" presId="urn:microsoft.com/office/officeart/2005/8/layout/process4"/>
    <dgm:cxn modelId="{320F6503-7DAC-4979-A9DA-AF069B0BACCD}" type="presParOf" srcId="{098E5DBE-12F0-403D-B36A-92A45F5001D5}" destId="{6FE07C2F-2286-4BFA-A624-A673203A0123}" srcOrd="0" destOrd="0" presId="urn:microsoft.com/office/officeart/2005/8/layout/process4"/>
    <dgm:cxn modelId="{F7FA01FC-2F76-4EFE-9E2C-ED0E80779701}" type="presParOf" srcId="{AE3F25F9-D7D6-4540-A911-3E5C3469747B}" destId="{CCF08D7B-BE44-4159-B77E-45E793BA98C9}" srcOrd="5" destOrd="0" presId="urn:microsoft.com/office/officeart/2005/8/layout/process4"/>
    <dgm:cxn modelId="{58C58CB4-7DDA-4B0C-A764-6B86BAE816B3}" type="presParOf" srcId="{AE3F25F9-D7D6-4540-A911-3E5C3469747B}" destId="{ACB8F2F1-6AC0-498E-9FAB-CA9874434027}" srcOrd="6" destOrd="0" presId="urn:microsoft.com/office/officeart/2005/8/layout/process4"/>
    <dgm:cxn modelId="{A84F8967-0025-4170-9D1D-EEF459B2F8AC}" type="presParOf" srcId="{ACB8F2F1-6AC0-498E-9FAB-CA9874434027}" destId="{F8F59B32-4C09-4C91-81BA-D695ED1DA0AF}" srcOrd="0" destOrd="0" presId="urn:microsoft.com/office/officeart/2005/8/layout/process4"/>
    <dgm:cxn modelId="{546C4F1E-5736-440F-ABD1-BE606905DC50}" type="presParOf" srcId="{AE3F25F9-D7D6-4540-A911-3E5C3469747B}" destId="{B241CE9F-F096-4ECC-B081-BA0A23A07CB2}" srcOrd="7" destOrd="0" presId="urn:microsoft.com/office/officeart/2005/8/layout/process4"/>
    <dgm:cxn modelId="{FC97945B-A56A-4140-9E16-01ECD0710FB0}" type="presParOf" srcId="{AE3F25F9-D7D6-4540-A911-3E5C3469747B}" destId="{F824FE25-85CC-495B-97E8-E20F25A38E8B}" srcOrd="8" destOrd="0" presId="urn:microsoft.com/office/officeart/2005/8/layout/process4"/>
    <dgm:cxn modelId="{756BFA66-23DC-4057-8822-BF3CBB2913FA}" type="presParOf" srcId="{F824FE25-85CC-495B-97E8-E20F25A38E8B}" destId="{5E8F0D5F-9E95-4FFD-9DE9-086C651B5744}" srcOrd="0" destOrd="0" presId="urn:microsoft.com/office/officeart/2005/8/layout/process4"/>
    <dgm:cxn modelId="{FB5355CC-D659-4CF9-A522-1923D6185FA6}" type="presParOf" srcId="{AE3F25F9-D7D6-4540-A911-3E5C3469747B}" destId="{86939C0C-87A1-4234-AB0D-CF7665CBF128}" srcOrd="9" destOrd="0" presId="urn:microsoft.com/office/officeart/2005/8/layout/process4"/>
    <dgm:cxn modelId="{0D1DFBDD-3EB6-4E51-9299-268E986AE73A}" type="presParOf" srcId="{AE3F25F9-D7D6-4540-A911-3E5C3469747B}" destId="{633A58AD-F3FC-4C54-A156-BAE8E2D72D91}" srcOrd="10" destOrd="0" presId="urn:microsoft.com/office/officeart/2005/8/layout/process4"/>
    <dgm:cxn modelId="{5245E6D2-0D6E-4362-9AA7-DAD5D77E3AF3}" type="presParOf" srcId="{633A58AD-F3FC-4C54-A156-BAE8E2D72D91}" destId="{F6998046-E1E9-4B95-8047-5C959111776D}" srcOrd="0" destOrd="0" presId="urn:microsoft.com/office/officeart/2005/8/layout/process4"/>
    <dgm:cxn modelId="{64EF1D04-39CD-4D1C-B5D0-116C5A237D24}" type="presParOf" srcId="{AE3F25F9-D7D6-4540-A911-3E5C3469747B}" destId="{85F00BF6-734F-4503-8945-F156CD667B95}" srcOrd="11" destOrd="0" presId="urn:microsoft.com/office/officeart/2005/8/layout/process4"/>
    <dgm:cxn modelId="{61B335C2-0CCE-48FB-B52D-6B0FB144EC66}" type="presParOf" srcId="{AE3F25F9-D7D6-4540-A911-3E5C3469747B}" destId="{5C25478C-B4C7-49AD-9EF3-F8B791AFAB6B}" srcOrd="12" destOrd="0" presId="urn:microsoft.com/office/officeart/2005/8/layout/process4"/>
    <dgm:cxn modelId="{D8075306-D4EA-4421-A191-F0AFB962E48D}" type="presParOf" srcId="{5C25478C-B4C7-49AD-9EF3-F8B791AFAB6B}" destId="{B93EF2DA-CAE7-42C2-A7FF-FD5632D8A39A}" srcOrd="0" destOrd="0" presId="urn:microsoft.com/office/officeart/2005/8/layout/process4"/>
    <dgm:cxn modelId="{31212159-56B5-4CA2-BAAD-B027FD04FCA7}" type="presParOf" srcId="{AE3F25F9-D7D6-4540-A911-3E5C3469747B}" destId="{8BFF3E1B-7AFE-46F5-9658-2F88DA14D2FD}" srcOrd="13" destOrd="0" presId="urn:microsoft.com/office/officeart/2005/8/layout/process4"/>
    <dgm:cxn modelId="{1CA43457-9851-49F4-A0C5-C0A12B835472}" type="presParOf" srcId="{AE3F25F9-D7D6-4540-A911-3E5C3469747B}" destId="{85A38E1C-4A53-4607-9192-A7D21621AA71}" srcOrd="14" destOrd="0" presId="urn:microsoft.com/office/officeart/2005/8/layout/process4"/>
    <dgm:cxn modelId="{38CAAA3F-6CD0-4A26-B7EC-AABDA5D0449D}" type="presParOf" srcId="{85A38E1C-4A53-4607-9192-A7D21621AA71}" destId="{1A988A03-0D8C-4549-AA77-6A248011D73B}" srcOrd="0" destOrd="0" presId="urn:microsoft.com/office/officeart/2005/8/layout/process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</dgm:pt>
  </dgm:ptLst>
  <dgm:cxnLst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</dgm:pt>
  </dgm:ptLst>
  <dgm:cxnLst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</dgm:pt>
  </dgm:ptLst>
  <dgm:cxnLst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133C0C00-F0FE-4A61-A256-F0AAEAE8213F}" type="presOf" srcId="{680F7195-4FD3-481E-8A2B-5AD54C8280AB}" destId="{B28036AB-B71B-48DE-97C4-D287BC3BE7AC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D07F2734-35B0-41F4-8123-F5D84E35F12C}" type="presOf" srcId="{D60C5607-81DE-4CC8-91B3-C56E5666A49F}" destId="{75576B2E-DB43-49F5-8A31-D5CBF5F78EEC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4248B03F-C96F-47F8-ADE8-DFD71BEF62D6}" type="presOf" srcId="{E857221A-734F-4396-A642-04F985B7D590}" destId="{FCAC1A52-7A03-424B-8708-40DF70DCEBE1}" srcOrd="1" destOrd="0" presId="urn:microsoft.com/office/officeart/2005/8/layout/process1"/>
    <dgm:cxn modelId="{840B9462-DD70-4757-BBE3-B6C79942C95B}" type="presOf" srcId="{380F6D09-15D5-4E2B-BF8A-CECE4B7C4A20}" destId="{2C9E42A7-D692-4DEF-A008-68C3A4D1516E}" srcOrd="0" destOrd="0" presId="urn:microsoft.com/office/officeart/2005/8/layout/process1"/>
    <dgm:cxn modelId="{BE49AD78-7C29-4AC3-AF57-20332C71B727}" type="presOf" srcId="{7ABBEAF7-C373-4176-BC82-DCCB6D5E3E26}" destId="{A491758C-84A6-4A4D-888E-93118B4129B4}" srcOrd="0" destOrd="0" presId="urn:microsoft.com/office/officeart/2005/8/layout/process1"/>
    <dgm:cxn modelId="{7CBEB184-58A1-4640-A305-30B980B4B933}" type="presOf" srcId="{D60C5607-81DE-4CC8-91B3-C56E5666A49F}" destId="{1FFABC42-5BE3-4E33-A2BE-582BDAFB0BDF}" srcOrd="1" destOrd="0" presId="urn:microsoft.com/office/officeart/2005/8/layout/process1"/>
    <dgm:cxn modelId="{0E05AB86-8D4D-4AB9-944C-806FF3479015}" type="presOf" srcId="{801111EC-7761-4006-9B8D-BDD3478D6A0C}" destId="{CFEBD105-9F67-4F60-B070-C671AE93A28A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98F53DB2-9DDB-4233-967E-19F2597A0CDF}" type="presOf" srcId="{E857221A-734F-4396-A642-04F985B7D590}" destId="{888540DF-FD49-4215-991C-C7B2A2E10D35}" srcOrd="0" destOrd="0" presId="urn:microsoft.com/office/officeart/2005/8/layout/process1"/>
    <dgm:cxn modelId="{0233D140-046A-49F6-9654-EFBCA808CFAF}" type="presParOf" srcId="{A491758C-84A6-4A4D-888E-93118B4129B4}" destId="{CFEBD105-9F67-4F60-B070-C671AE93A28A}" srcOrd="0" destOrd="0" presId="urn:microsoft.com/office/officeart/2005/8/layout/process1"/>
    <dgm:cxn modelId="{1CB9F477-7C0E-4FE9-A51D-FAA1F7E0625D}" type="presParOf" srcId="{A491758C-84A6-4A4D-888E-93118B4129B4}" destId="{888540DF-FD49-4215-991C-C7B2A2E10D35}" srcOrd="1" destOrd="0" presId="urn:microsoft.com/office/officeart/2005/8/layout/process1"/>
    <dgm:cxn modelId="{D49B4AAF-9052-4551-8A51-B33F09706DDE}" type="presParOf" srcId="{888540DF-FD49-4215-991C-C7B2A2E10D35}" destId="{FCAC1A52-7A03-424B-8708-40DF70DCEBE1}" srcOrd="0" destOrd="0" presId="urn:microsoft.com/office/officeart/2005/8/layout/process1"/>
    <dgm:cxn modelId="{96ED2255-E286-41A8-A302-9A08819E426D}" type="presParOf" srcId="{A491758C-84A6-4A4D-888E-93118B4129B4}" destId="{2C9E42A7-D692-4DEF-A008-68C3A4D1516E}" srcOrd="2" destOrd="0" presId="urn:microsoft.com/office/officeart/2005/8/layout/process1"/>
    <dgm:cxn modelId="{73209280-49FD-4897-9031-AD98C5249AA5}" type="presParOf" srcId="{A491758C-84A6-4A4D-888E-93118B4129B4}" destId="{75576B2E-DB43-49F5-8A31-D5CBF5F78EEC}" srcOrd="3" destOrd="0" presId="urn:microsoft.com/office/officeart/2005/8/layout/process1"/>
    <dgm:cxn modelId="{92B25151-E477-446B-BC47-7C51E58FCCA9}" type="presParOf" srcId="{75576B2E-DB43-49F5-8A31-D5CBF5F78EEC}" destId="{1FFABC42-5BE3-4E33-A2BE-582BDAFB0BDF}" srcOrd="0" destOrd="0" presId="urn:microsoft.com/office/officeart/2005/8/layout/process1"/>
    <dgm:cxn modelId="{07AE6E9E-6398-4D7F-BBB7-A32683355599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ABC22C-F0BF-4443-82BE-2095D70A1014}">
      <dsp:nvSpPr>
        <dsp:cNvPr id="0" name=""/>
        <dsp:cNvSpPr/>
      </dsp:nvSpPr>
      <dsp:spPr>
        <a:xfrm>
          <a:off x="0" y="3976869"/>
          <a:ext cx="7886700" cy="37288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8. Auto-encoder</a:t>
          </a:r>
          <a:endParaRPr lang="zh-TW" altLang="en-US" sz="2800" kern="1200" dirty="0"/>
        </a:p>
      </dsp:txBody>
      <dsp:txXfrm>
        <a:off x="0" y="3976869"/>
        <a:ext cx="7886700" cy="372880"/>
      </dsp:txXfrm>
    </dsp:sp>
    <dsp:sp modelId="{1A53E492-5F75-4638-9697-BD85AA944B96}">
      <dsp:nvSpPr>
        <dsp:cNvPr id="0" name=""/>
        <dsp:cNvSpPr/>
      </dsp:nvSpPr>
      <dsp:spPr>
        <a:xfrm rot="10800000">
          <a:off x="0" y="3408972"/>
          <a:ext cx="7886700" cy="573490"/>
        </a:xfrm>
        <a:prstGeom prst="upArrowCallout">
          <a:avLst/>
        </a:prstGeom>
        <a:gradFill rotWithShape="0">
          <a:gsLst>
            <a:gs pos="0">
              <a:schemeClr val="accent4">
                <a:hueOff val="1485099"/>
                <a:satOff val="-6853"/>
                <a:lumOff val="2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485099"/>
                <a:satOff val="-6853"/>
                <a:lumOff val="2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485099"/>
                <a:satOff val="-6853"/>
                <a:lumOff val="2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7. Convolutional Neural Network (CNN)</a:t>
          </a:r>
          <a:endParaRPr lang="zh-TW" altLang="en-US" sz="2800" kern="1200" dirty="0"/>
        </a:p>
      </dsp:txBody>
      <dsp:txXfrm rot="10800000">
        <a:off x="0" y="3408972"/>
        <a:ext cx="7886700" cy="372637"/>
      </dsp:txXfrm>
    </dsp:sp>
    <dsp:sp modelId="{6FE07C2F-2286-4BFA-A624-A673203A0123}">
      <dsp:nvSpPr>
        <dsp:cNvPr id="0" name=""/>
        <dsp:cNvSpPr/>
      </dsp:nvSpPr>
      <dsp:spPr>
        <a:xfrm rot="10800000">
          <a:off x="0" y="2841074"/>
          <a:ext cx="7886700" cy="573490"/>
        </a:xfrm>
        <a:prstGeom prst="upArrowCallout">
          <a:avLst/>
        </a:prstGeom>
        <a:gradFill rotWithShape="0">
          <a:gsLst>
            <a:gs pos="0">
              <a:schemeClr val="accent4">
                <a:hueOff val="2970198"/>
                <a:satOff val="-13705"/>
                <a:lumOff val="5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970198"/>
                <a:satOff val="-13705"/>
                <a:lumOff val="5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970198"/>
                <a:satOff val="-13705"/>
                <a:lumOff val="5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6. Tips for Deep Learning</a:t>
          </a:r>
          <a:endParaRPr lang="zh-TW" altLang="en-US" sz="2800" kern="1200" dirty="0"/>
        </a:p>
      </dsp:txBody>
      <dsp:txXfrm rot="10800000">
        <a:off x="0" y="2841074"/>
        <a:ext cx="7886700" cy="372637"/>
      </dsp:txXfrm>
    </dsp:sp>
    <dsp:sp modelId="{F8F59B32-4C09-4C91-81BA-D695ED1DA0AF}">
      <dsp:nvSpPr>
        <dsp:cNvPr id="0" name=""/>
        <dsp:cNvSpPr/>
      </dsp:nvSpPr>
      <dsp:spPr>
        <a:xfrm rot="10800000">
          <a:off x="0" y="2273177"/>
          <a:ext cx="7886700" cy="573490"/>
        </a:xfrm>
        <a:prstGeom prst="upArrowCallout">
          <a:avLst/>
        </a:prstGeom>
        <a:gradFill rotWithShape="0">
          <a:gsLst>
            <a:gs pos="0">
              <a:schemeClr val="accent4">
                <a:hueOff val="4455297"/>
                <a:satOff val="-20558"/>
                <a:lumOff val="7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455297"/>
                <a:satOff val="-20558"/>
                <a:lumOff val="7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455297"/>
                <a:satOff val="-20558"/>
                <a:lumOff val="7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5. Backpropagation</a:t>
          </a:r>
          <a:endParaRPr lang="zh-TW" altLang="en-US" sz="2800" kern="1200" dirty="0"/>
        </a:p>
      </dsp:txBody>
      <dsp:txXfrm rot="10800000">
        <a:off x="0" y="2273177"/>
        <a:ext cx="7886700" cy="372637"/>
      </dsp:txXfrm>
    </dsp:sp>
    <dsp:sp modelId="{5E8F0D5F-9E95-4FFD-9DE9-086C651B5744}">
      <dsp:nvSpPr>
        <dsp:cNvPr id="0" name=""/>
        <dsp:cNvSpPr/>
      </dsp:nvSpPr>
      <dsp:spPr>
        <a:xfrm rot="10800000">
          <a:off x="0" y="1705279"/>
          <a:ext cx="7886700" cy="573490"/>
        </a:xfrm>
        <a:prstGeom prst="upArrowCallout">
          <a:avLst/>
        </a:prstGeom>
        <a:gradFill rotWithShape="0">
          <a:gsLst>
            <a:gs pos="0">
              <a:schemeClr val="accent4">
                <a:hueOff val="5940396"/>
                <a:satOff val="-27410"/>
                <a:lumOff val="10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940396"/>
                <a:satOff val="-27410"/>
                <a:lumOff val="10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940396"/>
                <a:satOff val="-27410"/>
                <a:lumOff val="10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4. Gradient Descent</a:t>
          </a:r>
          <a:endParaRPr lang="zh-TW" altLang="en-US" sz="2800" kern="1200" dirty="0"/>
        </a:p>
      </dsp:txBody>
      <dsp:txXfrm rot="10800000">
        <a:off x="0" y="1705279"/>
        <a:ext cx="7886700" cy="372637"/>
      </dsp:txXfrm>
    </dsp:sp>
    <dsp:sp modelId="{F6998046-E1E9-4B95-8047-5C959111776D}">
      <dsp:nvSpPr>
        <dsp:cNvPr id="0" name=""/>
        <dsp:cNvSpPr/>
      </dsp:nvSpPr>
      <dsp:spPr>
        <a:xfrm rot="10800000">
          <a:off x="0" y="1137382"/>
          <a:ext cx="7886700" cy="573490"/>
        </a:xfrm>
        <a:prstGeom prst="upArrowCallout">
          <a:avLst/>
        </a:prstGeom>
        <a:gradFill rotWithShape="0">
          <a:gsLst>
            <a:gs pos="0">
              <a:schemeClr val="accent4">
                <a:hueOff val="7425494"/>
                <a:satOff val="-34263"/>
                <a:lumOff val="12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425494"/>
                <a:satOff val="-34263"/>
                <a:lumOff val="12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425494"/>
                <a:satOff val="-34263"/>
                <a:lumOff val="12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3. Toolkit: </a:t>
          </a:r>
          <a:r>
            <a:rPr lang="en-US" altLang="zh-TW" sz="2800" kern="1200" dirty="0" err="1"/>
            <a:t>Keras</a:t>
          </a:r>
          <a:endParaRPr lang="zh-TW" altLang="en-US" sz="2800" kern="1200" dirty="0"/>
        </a:p>
      </dsp:txBody>
      <dsp:txXfrm rot="10800000">
        <a:off x="0" y="1137382"/>
        <a:ext cx="7886700" cy="372637"/>
      </dsp:txXfrm>
    </dsp:sp>
    <dsp:sp modelId="{B93EF2DA-CAE7-42C2-A7FF-FD5632D8A39A}">
      <dsp:nvSpPr>
        <dsp:cNvPr id="0" name=""/>
        <dsp:cNvSpPr/>
      </dsp:nvSpPr>
      <dsp:spPr>
        <a:xfrm rot="10800000">
          <a:off x="0" y="569485"/>
          <a:ext cx="7886700" cy="573490"/>
        </a:xfrm>
        <a:prstGeom prst="upArrowCallout">
          <a:avLst/>
        </a:prstGeom>
        <a:gradFill rotWithShape="0">
          <a:gsLst>
            <a:gs pos="0">
              <a:schemeClr val="accent4">
                <a:hueOff val="8910593"/>
                <a:satOff val="-41115"/>
                <a:lumOff val="151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910593"/>
                <a:satOff val="-41115"/>
                <a:lumOff val="151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910593"/>
                <a:satOff val="-41115"/>
                <a:lumOff val="151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2. Why Deep?</a:t>
          </a:r>
          <a:endParaRPr lang="zh-TW" altLang="en-US" sz="2800" kern="1200" dirty="0"/>
        </a:p>
      </dsp:txBody>
      <dsp:txXfrm rot="10800000">
        <a:off x="0" y="569485"/>
        <a:ext cx="7886700" cy="372637"/>
      </dsp:txXfrm>
    </dsp:sp>
    <dsp:sp modelId="{1A988A03-0D8C-4549-AA77-6A248011D73B}">
      <dsp:nvSpPr>
        <dsp:cNvPr id="0" name=""/>
        <dsp:cNvSpPr/>
      </dsp:nvSpPr>
      <dsp:spPr>
        <a:xfrm rot="10800000">
          <a:off x="0" y="1587"/>
          <a:ext cx="7886700" cy="573490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1.  Introduction of Deep Learning</a:t>
          </a:r>
          <a:endParaRPr lang="zh-TW" altLang="en-US" sz="2800" kern="1200" dirty="0"/>
        </a:p>
      </dsp:txBody>
      <dsp:txXfrm rot="10800000">
        <a:off x="0" y="1587"/>
        <a:ext cx="7886700" cy="3726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0.wmf"/><Relationship Id="rId7" Type="http://schemas.openxmlformats.org/officeDocument/2006/relationships/image" Target="../media/image54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Relationship Id="rId9" Type="http://schemas.openxmlformats.org/officeDocument/2006/relationships/image" Target="../media/image56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image" Target="../media/image68.wmf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12" Type="http://schemas.openxmlformats.org/officeDocument/2006/relationships/image" Target="../media/image67.wmf"/><Relationship Id="rId17" Type="http://schemas.openxmlformats.org/officeDocument/2006/relationships/image" Target="../media/image72.wmf"/><Relationship Id="rId2" Type="http://schemas.openxmlformats.org/officeDocument/2006/relationships/image" Target="../media/image58.wmf"/><Relationship Id="rId16" Type="http://schemas.openxmlformats.org/officeDocument/2006/relationships/image" Target="../media/image71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11" Type="http://schemas.openxmlformats.org/officeDocument/2006/relationships/image" Target="../media/image66.wmf"/><Relationship Id="rId5" Type="http://schemas.openxmlformats.org/officeDocument/2006/relationships/image" Target="../media/image61.wmf"/><Relationship Id="rId15" Type="http://schemas.openxmlformats.org/officeDocument/2006/relationships/image" Target="../media/image70.wmf"/><Relationship Id="rId10" Type="http://schemas.openxmlformats.org/officeDocument/2006/relationships/image" Target="../media/image25.wmf"/><Relationship Id="rId4" Type="http://schemas.openxmlformats.org/officeDocument/2006/relationships/image" Target="../media/image60.wmf"/><Relationship Id="rId9" Type="http://schemas.openxmlformats.org/officeDocument/2006/relationships/image" Target="../media/image65.wmf"/><Relationship Id="rId14" Type="http://schemas.openxmlformats.org/officeDocument/2006/relationships/image" Target="../media/image6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0.wmf"/><Relationship Id="rId1" Type="http://schemas.openxmlformats.org/officeDocument/2006/relationships/image" Target="../media/image6.wmf"/><Relationship Id="rId4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12" Type="http://schemas.openxmlformats.org/officeDocument/2006/relationships/image" Target="../media/image28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11" Type="http://schemas.openxmlformats.org/officeDocument/2006/relationships/image" Target="../media/image27.wmf"/><Relationship Id="rId5" Type="http://schemas.openxmlformats.org/officeDocument/2006/relationships/image" Target="../media/image21.wmf"/><Relationship Id="rId10" Type="http://schemas.openxmlformats.org/officeDocument/2006/relationships/image" Target="../media/image26.wmf"/><Relationship Id="rId4" Type="http://schemas.openxmlformats.org/officeDocument/2006/relationships/image" Target="../media/image20.wmf"/><Relationship Id="rId9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7.wmf"/><Relationship Id="rId1" Type="http://schemas.openxmlformats.org/officeDocument/2006/relationships/image" Target="../media/image25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BB809-72CF-4171-83DB-D59CD4D94461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096D2-8776-4F5C-A458-4FD37E716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350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videolectures.net/adam_coate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1%A9%E5%A4%A9%E5%A4%A7%E6%A8%93#.E4.B8.96.E7.95.8C.E6.9C.80.E9.AB.98.E6.91.A9.E5.A4.A9.E5.A4.A7.E6.A8.93.E5.B9.B4.E8.A1.A8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znlabs/amazon-dsstne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73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1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For example,</a:t>
            </a:r>
            <a:r>
              <a:rPr lang="en-US" altLang="zh-TW" baseline="0" dirty="0"/>
              <a:t> if we modify “1” to “2”, then we have another function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32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652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sure you know how to do it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author: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Adam Coates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Baidu, Inc. </a:t>
            </a:r>
            <a:endParaRPr lang="en-US" altLang="zh-TW" dirty="0"/>
          </a:p>
          <a:p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Learning (hopefully faster)</a:t>
            </a:r>
          </a:p>
          <a:p>
            <a:endParaRPr lang="en-US" altLang="zh-TW" dirty="0"/>
          </a:p>
          <a:p>
            <a:r>
              <a:rPr lang="en-US" altLang="zh-TW" dirty="0"/>
              <a:t>http://videolectures.net/deeplearning2015_coates_deep_learning/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0640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Draw it?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236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Draw it?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371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，曾於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日至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日間擁有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摩天大樓"/>
              </a:rPr>
              <a:t>世界第一高樓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的紀錄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769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/>
              <a:t>Original output layer is local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749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/>
              <a:t>Why it is name soft max?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000000"/>
                </a:solidFill>
                <a:latin typeface="Georgia" panose="02040502050405020303" pitchFamily="18" charset="0"/>
              </a:rPr>
              <a:t>Monotonicity of </a:t>
            </a:r>
            <a:r>
              <a:rPr lang="en-US" altLang="zh-TW" b="1" dirty="0" err="1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endParaRPr lang="zh-TW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000000"/>
                </a:solidFill>
                <a:latin typeface="Georgia" panose="02040502050405020303" pitchFamily="18" charset="0"/>
              </a:rPr>
              <a:t>Non-locality of </a:t>
            </a:r>
            <a:r>
              <a:rPr lang="en-US" altLang="zh-TW" b="1" dirty="0" err="1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endParaRPr lang="zh-TW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930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056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264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</a:t>
            </a:r>
            <a:r>
              <a:rPr lang="en-US" altLang="zh-TW" baseline="0" dirty="0"/>
              <a:t> same approach for other cases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14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953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學習教材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560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2990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With </a:t>
            </a:r>
            <a:r>
              <a:rPr lang="en-US" altLang="zh-TW" sz="1200" dirty="0" err="1"/>
              <a:t>softmax</a:t>
            </a:r>
            <a:r>
              <a:rPr lang="en-US" altLang="zh-TW" sz="1200" dirty="0"/>
              <a:t>, the summation of all the </a:t>
            </a:r>
            <a:r>
              <a:rPr lang="en-US" altLang="zh-TW" sz="1200" dirty="0" err="1"/>
              <a:t>ouputs</a:t>
            </a:r>
            <a:r>
              <a:rPr lang="en-US" altLang="zh-TW" sz="1200" dirty="0"/>
              <a:t> would be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Can be considered as probability</a:t>
            </a:r>
            <a:r>
              <a:rPr lang="zh-TW" altLang="en-US" sz="1200" baseline="0" dirty="0"/>
              <a:t> </a:t>
            </a:r>
            <a:r>
              <a:rPr lang="en-US" altLang="zh-TW" sz="1200" baseline="0" dirty="0"/>
              <a:t>if you want ……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11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Randomly</a:t>
            </a:r>
            <a:r>
              <a:rPr lang="en-US" altLang="zh-TW" sz="1200" baseline="0" dirty="0"/>
              <a:t> picked one 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Two approaches update the parameters towards the same direction, but stochastic is faster!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Better!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28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百萬等級的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Solving this optimization problem by Calculus or something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363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450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120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dirty="0"/>
                  <a:t>切線斜率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501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eta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295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Actually for every machine learning</a:t>
            </a:r>
          </a:p>
          <a:p>
            <a:r>
              <a:rPr lang="en-US" altLang="zh-TW" dirty="0"/>
              <a:t>Three things</a:t>
            </a:r>
            <a:r>
              <a:rPr lang="en-US" altLang="zh-TW" baseline="0" dirty="0"/>
              <a:t>: model, cost, learning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251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342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A network can have millions of parameters.</a:t>
            </a:r>
          </a:p>
          <a:p>
            <a:pPr lvl="1"/>
            <a:r>
              <a:rPr lang="en-US" altLang="zh-TW" dirty="0"/>
              <a:t>Backpropagation is the way to compute the gradients efficiently (not today)</a:t>
            </a:r>
          </a:p>
          <a:p>
            <a:pPr lvl="1"/>
            <a:r>
              <a:rPr lang="en-US" altLang="zh-TW" dirty="0"/>
              <a:t>Ref: http://speech.ee.ntu.edu.tw/~tlkagk/courses/MLDS_2015_2/Lecture/DNN%20backprop.ecm.mp4/index.html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24738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Questions: image you are playing AOC</a:t>
            </a:r>
          </a:p>
          <a:p>
            <a:endParaRPr lang="en-US" altLang="zh-TW" sz="2400" dirty="0"/>
          </a:p>
          <a:p>
            <a:r>
              <a:rPr lang="en-US" altLang="zh-TW" sz="2400" dirty="0"/>
              <a:t>A network can have millions of parameters.</a:t>
            </a:r>
          </a:p>
          <a:p>
            <a:pPr lvl="1"/>
            <a:r>
              <a:rPr lang="en-US" altLang="zh-TW" dirty="0"/>
              <a:t>Backpropagation is the way to compute the gradients efficiently (not today)</a:t>
            </a:r>
          </a:p>
          <a:p>
            <a:pPr lvl="1"/>
            <a:r>
              <a:rPr lang="en-US" altLang="zh-TW" dirty="0"/>
              <a:t>Ref: http://speech.ee.ntu.edu.tw/~tlkagk/courses/MLDS_2015_2/Lecture/DNN%20backprop.ecm.mp4/index.html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609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0611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看人品的方法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sz="2400" dirty="0"/>
              <a:t>Who is Afraid of Non-Convex Loss Functions?</a:t>
            </a:r>
          </a:p>
          <a:p>
            <a:pPr lvl="1"/>
            <a:r>
              <a:rPr lang="en-US" altLang="zh-TW" sz="2400" u="sng" dirty="0"/>
              <a:t>http://videolectures.net/eml07_lecun_wia/</a:t>
            </a:r>
            <a:endParaRPr lang="zh-TW" altLang="en-US" sz="2400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9680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0793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amazon-</a:t>
            </a:r>
            <a:r>
              <a:rPr lang="en-US" altLang="zh-TW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dsstne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3226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487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954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課程名稱只能有</a:t>
            </a:r>
            <a:r>
              <a:rPr lang="en-US" altLang="zh-TW" dirty="0"/>
              <a:t>12</a:t>
            </a:r>
            <a:r>
              <a:rPr lang="zh-TW" altLang="en-US" dirty="0"/>
              <a:t> 個字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345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6346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畫圖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上色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2256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吳宗翰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2901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101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2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247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568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0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values of weights and biases will be obtained by learning (step 3).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913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49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0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46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70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95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68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86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63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575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38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458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86236-9C39-4203-BC78-1CFAF4AEA1AA}" type="datetimeFigureOut">
              <a:rPr lang="zh-TW" altLang="en-US" smtClean="0"/>
              <a:t>2018/2/10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71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oleObject" Target="../embeddings/oleObject33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7.wmf"/><Relationship Id="rId12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0.bin"/><Relationship Id="rId11" Type="http://schemas.openxmlformats.org/officeDocument/2006/relationships/oleObject" Target="../embeddings/oleObject32.bin"/><Relationship Id="rId5" Type="http://schemas.openxmlformats.org/officeDocument/2006/relationships/image" Target="../media/image25.wmf"/><Relationship Id="rId10" Type="http://schemas.openxmlformats.org/officeDocument/2006/relationships/image" Target="../media/image29.wmf"/><Relationship Id="rId4" Type="http://schemas.openxmlformats.org/officeDocument/2006/relationships/oleObject" Target="../embeddings/oleObject29.bin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3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oleObject" Target="../embeddings/oleObject39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0.png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4.bin"/><Relationship Id="rId11" Type="http://schemas.openxmlformats.org/officeDocument/2006/relationships/oleObject" Target="../embeddings/oleObject37.bin"/><Relationship Id="rId5" Type="http://schemas.openxmlformats.org/officeDocument/2006/relationships/image" Target="../media/image35.jpeg"/><Relationship Id="rId15" Type="http://schemas.openxmlformats.org/officeDocument/2006/relationships/oleObject" Target="../embeddings/oleObject41.bin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34.jpeg"/><Relationship Id="rId9" Type="http://schemas.openxmlformats.org/officeDocument/2006/relationships/image" Target="../media/image25.wmf"/><Relationship Id="rId14" Type="http://schemas.openxmlformats.org/officeDocument/2006/relationships/oleObject" Target="../embeddings/oleObject40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31.wmf"/><Relationship Id="rId4" Type="http://schemas.openxmlformats.org/officeDocument/2006/relationships/image" Target="../media/image32.png"/><Relationship Id="rId9" Type="http://schemas.openxmlformats.org/officeDocument/2006/relationships/oleObject" Target="../embeddings/oleObject44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1.png"/><Relationship Id="rId4" Type="http://schemas.openxmlformats.org/officeDocument/2006/relationships/image" Target="../media/image3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38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image" Target="../media/image33.png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3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9.wmf"/><Relationship Id="rId11" Type="http://schemas.openxmlformats.org/officeDocument/2006/relationships/image" Target="../media/image31.png"/><Relationship Id="rId5" Type="http://schemas.openxmlformats.org/officeDocument/2006/relationships/oleObject" Target="../embeddings/oleObject48.bin"/><Relationship Id="rId15" Type="http://schemas.openxmlformats.org/officeDocument/2006/relationships/image" Target="../media/image350.png"/><Relationship Id="rId10" Type="http://schemas.openxmlformats.org/officeDocument/2006/relationships/image" Target="../media/image300.png"/><Relationship Id="rId4" Type="http://schemas.openxmlformats.org/officeDocument/2006/relationships/image" Target="../media/image280.png"/><Relationship Id="rId9" Type="http://schemas.openxmlformats.org/officeDocument/2006/relationships/image" Target="../media/image29.png"/><Relationship Id="rId14" Type="http://schemas.openxmlformats.org/officeDocument/2006/relationships/image" Target="../media/image34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7.wmf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37.png"/><Relationship Id="rId5" Type="http://schemas.openxmlformats.org/officeDocument/2006/relationships/image" Target="../media/image36.wmf"/><Relationship Id="rId10" Type="http://schemas.openxmlformats.org/officeDocument/2006/relationships/image" Target="../media/image3600.png"/><Relationship Id="rId4" Type="http://schemas.openxmlformats.org/officeDocument/2006/relationships/oleObject" Target="../embeddings/oleObject50.bin"/><Relationship Id="rId9" Type="http://schemas.openxmlformats.org/officeDocument/2006/relationships/image" Target="../media/image38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42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6.wmf"/><Relationship Id="rId12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38.wmf"/><Relationship Id="rId5" Type="http://schemas.openxmlformats.org/officeDocument/2006/relationships/image" Target="../media/image40.png"/><Relationship Id="rId10" Type="http://schemas.openxmlformats.org/officeDocument/2006/relationships/oleObject" Target="../embeddings/oleObject55.bin"/><Relationship Id="rId4" Type="http://schemas.openxmlformats.org/officeDocument/2006/relationships/image" Target="../media/image39.png"/><Relationship Id="rId9" Type="http://schemas.openxmlformats.org/officeDocument/2006/relationships/image" Target="../media/image3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52.wmf"/><Relationship Id="rId18" Type="http://schemas.openxmlformats.org/officeDocument/2006/relationships/oleObject" Target="../embeddings/oleObject63.bin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56.wmf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60.bin"/><Relationship Id="rId17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2.bin"/><Relationship Id="rId20" Type="http://schemas.openxmlformats.org/officeDocument/2006/relationships/oleObject" Target="../embeddings/oleObject64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5" Type="http://schemas.openxmlformats.org/officeDocument/2006/relationships/image" Target="../media/image53.wmf"/><Relationship Id="rId10" Type="http://schemas.openxmlformats.org/officeDocument/2006/relationships/oleObject" Target="../embeddings/oleObject59.bin"/><Relationship Id="rId19" Type="http://schemas.openxmlformats.org/officeDocument/2006/relationships/image" Target="../media/image55.wmf"/><Relationship Id="rId4" Type="http://schemas.openxmlformats.org/officeDocument/2006/relationships/oleObject" Target="../embeddings/oleObject56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61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13" Type="http://schemas.openxmlformats.org/officeDocument/2006/relationships/image" Target="../media/image61.wmf"/><Relationship Id="rId18" Type="http://schemas.openxmlformats.org/officeDocument/2006/relationships/oleObject" Target="../embeddings/oleObject72.bin"/><Relationship Id="rId26" Type="http://schemas.openxmlformats.org/officeDocument/2006/relationships/oleObject" Target="../embeddings/oleObject76.bin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65.wmf"/><Relationship Id="rId34" Type="http://schemas.openxmlformats.org/officeDocument/2006/relationships/image" Target="../media/image144.png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69.bin"/><Relationship Id="rId17" Type="http://schemas.openxmlformats.org/officeDocument/2006/relationships/image" Target="../media/image63.wmf"/><Relationship Id="rId25" Type="http://schemas.openxmlformats.org/officeDocument/2006/relationships/image" Target="../media/image66.wmf"/><Relationship Id="rId33" Type="http://schemas.openxmlformats.org/officeDocument/2006/relationships/image" Target="../media/image70.wmf"/><Relationship Id="rId38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1.bin"/><Relationship Id="rId20" Type="http://schemas.openxmlformats.org/officeDocument/2006/relationships/oleObject" Target="../embeddings/oleObject73.bin"/><Relationship Id="rId29" Type="http://schemas.openxmlformats.org/officeDocument/2006/relationships/image" Target="../media/image68.wmf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60.wmf"/><Relationship Id="rId24" Type="http://schemas.openxmlformats.org/officeDocument/2006/relationships/oleObject" Target="../embeddings/oleObject75.bin"/><Relationship Id="rId32" Type="http://schemas.openxmlformats.org/officeDocument/2006/relationships/oleObject" Target="../embeddings/oleObject79.bin"/><Relationship Id="rId37" Type="http://schemas.openxmlformats.org/officeDocument/2006/relationships/oleObject" Target="../embeddings/oleObject81.bin"/><Relationship Id="rId5" Type="http://schemas.openxmlformats.org/officeDocument/2006/relationships/image" Target="../media/image57.wmf"/><Relationship Id="rId15" Type="http://schemas.openxmlformats.org/officeDocument/2006/relationships/image" Target="../media/image62.wmf"/><Relationship Id="rId23" Type="http://schemas.openxmlformats.org/officeDocument/2006/relationships/image" Target="../media/image25.wmf"/><Relationship Id="rId28" Type="http://schemas.openxmlformats.org/officeDocument/2006/relationships/oleObject" Target="../embeddings/oleObject77.bin"/><Relationship Id="rId36" Type="http://schemas.openxmlformats.org/officeDocument/2006/relationships/image" Target="../media/image71.wmf"/><Relationship Id="rId10" Type="http://schemas.openxmlformats.org/officeDocument/2006/relationships/oleObject" Target="../embeddings/oleObject68.bin"/><Relationship Id="rId19" Type="http://schemas.openxmlformats.org/officeDocument/2006/relationships/image" Target="../media/image64.wmf"/><Relationship Id="rId31" Type="http://schemas.openxmlformats.org/officeDocument/2006/relationships/image" Target="../media/image69.wmf"/><Relationship Id="rId4" Type="http://schemas.openxmlformats.org/officeDocument/2006/relationships/oleObject" Target="../embeddings/oleObject65.bin"/><Relationship Id="rId9" Type="http://schemas.openxmlformats.org/officeDocument/2006/relationships/image" Target="../media/image59.wmf"/><Relationship Id="rId14" Type="http://schemas.openxmlformats.org/officeDocument/2006/relationships/oleObject" Target="../embeddings/oleObject70.bin"/><Relationship Id="rId22" Type="http://schemas.openxmlformats.org/officeDocument/2006/relationships/oleObject" Target="../embeddings/oleObject74.bin"/><Relationship Id="rId27" Type="http://schemas.openxmlformats.org/officeDocument/2006/relationships/image" Target="../media/image67.wmf"/><Relationship Id="rId30" Type="http://schemas.openxmlformats.org/officeDocument/2006/relationships/oleObject" Target="../embeddings/oleObject78.bin"/><Relationship Id="rId35" Type="http://schemas.openxmlformats.org/officeDocument/2006/relationships/oleObject" Target="../embeddings/oleObject80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6.wmf"/><Relationship Id="rId11" Type="http://schemas.openxmlformats.org/officeDocument/2006/relationships/image" Target="../media/image75.png"/><Relationship Id="rId5" Type="http://schemas.openxmlformats.org/officeDocument/2006/relationships/oleObject" Target="../embeddings/oleObject82.bin"/><Relationship Id="rId10" Type="http://schemas.openxmlformats.org/officeDocument/2006/relationships/image" Target="../media/image73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84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73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87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76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90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92.bin"/><Relationship Id="rId12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6.wmf"/><Relationship Id="rId11" Type="http://schemas.openxmlformats.org/officeDocument/2006/relationships/image" Target="../media/image86.png"/><Relationship Id="rId5" Type="http://schemas.openxmlformats.org/officeDocument/2006/relationships/oleObject" Target="../embeddings/oleObject91.bin"/><Relationship Id="rId10" Type="http://schemas.openxmlformats.org/officeDocument/2006/relationships/image" Target="../media/image73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93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81.png"/><Relationship Id="rId5" Type="http://schemas.openxmlformats.org/officeDocument/2006/relationships/image" Target="../media/image36.wmf"/><Relationship Id="rId10" Type="http://schemas.openxmlformats.org/officeDocument/2006/relationships/image" Target="../media/image861.png"/><Relationship Id="rId4" Type="http://schemas.openxmlformats.org/officeDocument/2006/relationships/oleObject" Target="../embeddings/oleObject94.bin"/><Relationship Id="rId9" Type="http://schemas.openxmlformats.org/officeDocument/2006/relationships/image" Target="../media/image73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81.png"/><Relationship Id="rId18" Type="http://schemas.openxmlformats.org/officeDocument/2006/relationships/image" Target="../media/image81.png"/><Relationship Id="rId3" Type="http://schemas.openxmlformats.org/officeDocument/2006/relationships/image" Target="../media/image88.png"/><Relationship Id="rId7" Type="http://schemas.openxmlformats.org/officeDocument/2006/relationships/image" Target="../media/image860.png"/><Relationship Id="rId12" Type="http://schemas.openxmlformats.org/officeDocument/2006/relationships/image" Target="../media/image911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89.png"/><Relationship Id="rId5" Type="http://schemas.openxmlformats.org/officeDocument/2006/relationships/image" Target="../media/image840.png"/><Relationship Id="rId15" Type="http://schemas.openxmlformats.org/officeDocument/2006/relationships/image" Target="../media/image430.png"/><Relationship Id="rId10" Type="http://schemas.openxmlformats.org/officeDocument/2006/relationships/image" Target="../media/image88.png"/><Relationship Id="rId4" Type="http://schemas.openxmlformats.org/officeDocument/2006/relationships/image" Target="../media/image89.png"/><Relationship Id="rId9" Type="http://schemas.openxmlformats.org/officeDocument/2006/relationships/image" Target="../media/image79.png"/><Relationship Id="rId14" Type="http://schemas.openxmlformats.org/officeDocument/2006/relationships/image" Target="../media/image4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4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97.bin"/><Relationship Id="rId5" Type="http://schemas.openxmlformats.org/officeDocument/2006/relationships/image" Target="../media/image740.png"/><Relationship Id="rId4" Type="http://schemas.openxmlformats.org/officeDocument/2006/relationships/image" Target="../media/image7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98.bin"/><Relationship Id="rId11" Type="http://schemas.openxmlformats.org/officeDocument/2006/relationships/image" Target="../media/image931.png"/><Relationship Id="rId5" Type="http://schemas.openxmlformats.org/officeDocument/2006/relationships/image" Target="../media/image740.png"/><Relationship Id="rId10" Type="http://schemas.openxmlformats.org/officeDocument/2006/relationships/image" Target="../media/image94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93.wmf"/><Relationship Id="rId12" Type="http://schemas.openxmlformats.org/officeDocument/2006/relationships/image" Target="../media/image9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99.bin"/><Relationship Id="rId11" Type="http://schemas.openxmlformats.org/officeDocument/2006/relationships/image" Target="../media/image770.png"/><Relationship Id="rId5" Type="http://schemas.openxmlformats.org/officeDocument/2006/relationships/image" Target="../media/image740.png"/><Relationship Id="rId10" Type="http://schemas.openxmlformats.org/officeDocument/2006/relationships/image" Target="../media/image760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93.wmf"/><Relationship Id="rId12" Type="http://schemas.openxmlformats.org/officeDocument/2006/relationships/image" Target="../media/image9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00.bin"/><Relationship Id="rId11" Type="http://schemas.openxmlformats.org/officeDocument/2006/relationships/image" Target="../media/image811.png"/><Relationship Id="rId5" Type="http://schemas.openxmlformats.org/officeDocument/2006/relationships/image" Target="../media/image740.png"/><Relationship Id="rId10" Type="http://schemas.openxmlformats.org/officeDocument/2006/relationships/image" Target="../media/image770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jpe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jpeg"/><Relationship Id="rId4" Type="http://schemas.openxmlformats.org/officeDocument/2006/relationships/image" Target="../media/image1.wmf"/><Relationship Id="rId9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4" Type="http://schemas.openxmlformats.org/officeDocument/2006/relationships/image" Target="../media/image93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5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4" Type="http://schemas.openxmlformats.org/officeDocument/2006/relationships/image" Target="../media/image9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40.png"/><Relationship Id="rId18" Type="http://schemas.openxmlformats.org/officeDocument/2006/relationships/image" Target="../media/image851.png"/><Relationship Id="rId3" Type="http://schemas.openxmlformats.org/officeDocument/2006/relationships/image" Target="../media/image800.png"/><Relationship Id="rId7" Type="http://schemas.openxmlformats.org/officeDocument/2006/relationships/image" Target="../media/image880.png"/><Relationship Id="rId12" Type="http://schemas.openxmlformats.org/officeDocument/2006/relationships/image" Target="../media/image930.png"/><Relationship Id="rId17" Type="http://schemas.openxmlformats.org/officeDocument/2006/relationships/image" Target="../media/image98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19" Type="http://schemas.openxmlformats.org/officeDocument/2006/relationships/image" Target="../media/image871.png"/><Relationship Id="rId4" Type="http://schemas.openxmlformats.org/officeDocument/2006/relationships/image" Target="../media/image810.png"/><Relationship Id="rId9" Type="http://schemas.openxmlformats.org/officeDocument/2006/relationships/image" Target="../media/image900.png"/><Relationship Id="rId14" Type="http://schemas.openxmlformats.org/officeDocument/2006/relationships/image" Target="../media/image9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40.png"/><Relationship Id="rId3" Type="http://schemas.openxmlformats.org/officeDocument/2006/relationships/image" Target="../media/image800.png"/><Relationship Id="rId7" Type="http://schemas.openxmlformats.org/officeDocument/2006/relationships/image" Target="../media/image880.png"/><Relationship Id="rId12" Type="http://schemas.openxmlformats.org/officeDocument/2006/relationships/image" Target="../media/image930.png"/><Relationship Id="rId17" Type="http://schemas.openxmlformats.org/officeDocument/2006/relationships/image" Target="../media/image980.png"/><Relationship Id="rId2" Type="http://schemas.openxmlformats.org/officeDocument/2006/relationships/image" Target="../media/image790.png"/><Relationship Id="rId16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image" Target="../media/image920.png"/><Relationship Id="rId5" Type="http://schemas.openxmlformats.org/officeDocument/2006/relationships/image" Target="../media/image850.png"/><Relationship Id="rId15" Type="http://schemas.openxmlformats.org/officeDocument/2006/relationships/image" Target="../media/image960.png"/><Relationship Id="rId10" Type="http://schemas.openxmlformats.org/officeDocument/2006/relationships/image" Target="../media/image910.png"/><Relationship Id="rId4" Type="http://schemas.openxmlformats.org/officeDocument/2006/relationships/image" Target="../media/image810.png"/><Relationship Id="rId9" Type="http://schemas.openxmlformats.org/officeDocument/2006/relationships/image" Target="../media/image900.png"/><Relationship Id="rId14" Type="http://schemas.openxmlformats.org/officeDocument/2006/relationships/image" Target="../media/image9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99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2.png"/><Relationship Id="rId5" Type="http://schemas.openxmlformats.org/officeDocument/2006/relationships/image" Target="../media/image102.png"/><Relationship Id="rId10" Type="http://schemas.openxmlformats.org/officeDocument/2006/relationships/image" Target="../media/image111.png"/><Relationship Id="rId4" Type="http://schemas.openxmlformats.org/officeDocument/2006/relationships/image" Target="../media/image720.png"/><Relationship Id="rId9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wmf"/><Relationship Id="rId12" Type="http://schemas.openxmlformats.org/officeDocument/2006/relationships/image" Target="../media/image8.wmf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8.bin"/><Relationship Id="rId5" Type="http://schemas.openxmlformats.org/officeDocument/2006/relationships/image" Target="../media/image6.wmf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7.bin"/><Relationship Id="rId14" Type="http://schemas.openxmlformats.org/officeDocument/2006/relationships/image" Target="../media/image9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119.wmf"/><Relationship Id="rId10" Type="http://schemas.openxmlformats.org/officeDocument/2006/relationships/oleObject" Target="../embeddings/oleObject104.bin"/><Relationship Id="rId4" Type="http://schemas.openxmlformats.org/officeDocument/2006/relationships/oleObject" Target="../embeddings/oleObject101.bin"/><Relationship Id="rId9" Type="http://schemas.openxmlformats.org/officeDocument/2006/relationships/oleObject" Target="../embeddings/oleObject103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6.bin"/><Relationship Id="rId13" Type="http://schemas.openxmlformats.org/officeDocument/2006/relationships/image" Target="../media/image126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119.wmf"/><Relationship Id="rId12" Type="http://schemas.openxmlformats.org/officeDocument/2006/relationships/image" Target="../media/image125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02.bin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05.bin"/><Relationship Id="rId11" Type="http://schemas.openxmlformats.org/officeDocument/2006/relationships/image" Target="../media/image124.png"/><Relationship Id="rId5" Type="http://schemas.microsoft.com/office/2007/relationships/hdphoto" Target="../media/hdphoto1.wdp"/><Relationship Id="rId15" Type="http://schemas.openxmlformats.org/officeDocument/2006/relationships/oleObject" Target="../embeddings/oleObject101.bin"/><Relationship Id="rId10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0.wmf"/><Relationship Id="rId14" Type="http://schemas.openxmlformats.org/officeDocument/2006/relationships/image" Target="../media/image1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0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620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610.png"/><Relationship Id="rId5" Type="http://schemas.openxmlformats.org/officeDocument/2006/relationships/image" Target="../media/image132.png"/><Relationship Id="rId15" Type="http://schemas.openxmlformats.org/officeDocument/2006/relationships/image" Target="../media/image650.png"/><Relationship Id="rId10" Type="http://schemas.openxmlformats.org/officeDocument/2006/relationships/image" Target="../media/image600.png"/><Relationship Id="rId4" Type="http://schemas.openxmlformats.org/officeDocument/2006/relationships/image" Target="../media/image131.png"/><Relationship Id="rId9" Type="http://schemas.openxmlformats.org/officeDocument/2006/relationships/image" Target="../media/image59.png"/><Relationship Id="rId14" Type="http://schemas.openxmlformats.org/officeDocument/2006/relationships/image" Target="../media/image6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11" Type="http://schemas.openxmlformats.org/officeDocument/2006/relationships/image" Target="../media/image11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5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2.png"/><Relationship Id="rId5" Type="http://schemas.openxmlformats.org/officeDocument/2006/relationships/image" Target="../media/image6.wmf"/><Relationship Id="rId15" Type="http://schemas.openxmlformats.org/officeDocument/2006/relationships/image" Target="../media/image16.wmf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4.png"/><Relationship Id="rId14" Type="http://schemas.openxmlformats.org/officeDocument/2006/relationships/oleObject" Target="../embeddings/oleObject1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21.wmf"/><Relationship Id="rId18" Type="http://schemas.openxmlformats.org/officeDocument/2006/relationships/oleObject" Target="../embeddings/oleObject24.bin"/><Relationship Id="rId26" Type="http://schemas.openxmlformats.org/officeDocument/2006/relationships/oleObject" Target="../embeddings/oleObject28.bin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25.wmf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23.wmf"/><Relationship Id="rId25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oleObject25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0.wmf"/><Relationship Id="rId24" Type="http://schemas.openxmlformats.org/officeDocument/2006/relationships/oleObject" Target="../embeddings/oleObject27.bin"/><Relationship Id="rId5" Type="http://schemas.openxmlformats.org/officeDocument/2006/relationships/image" Target="../media/image17.wmf"/><Relationship Id="rId15" Type="http://schemas.openxmlformats.org/officeDocument/2006/relationships/image" Target="../media/image22.wmf"/><Relationship Id="rId23" Type="http://schemas.openxmlformats.org/officeDocument/2006/relationships/image" Target="../media/image26.wmf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24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22.bin"/><Relationship Id="rId22" Type="http://schemas.openxmlformats.org/officeDocument/2006/relationships/oleObject" Target="../embeddings/oleObject26.bin"/><Relationship Id="rId27" Type="http://schemas.openxmlformats.org/officeDocument/2006/relationships/image" Target="../media/image2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Deep Learning Tutorial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李宏毅</a:t>
            </a:r>
            <a:endParaRPr lang="en-US" altLang="zh-TW" sz="3600" dirty="0"/>
          </a:p>
          <a:p>
            <a:r>
              <a:rPr lang="en-US" altLang="zh-TW" sz="3600" dirty="0"/>
              <a:t>Hung-yi Lee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82636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481058" y="464475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555712" y="5666374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endCxn id="22" idx="1"/>
          </p:cNvCxnSpPr>
          <p:nvPr/>
        </p:nvCxnSpPr>
        <p:spPr>
          <a:xfrm flipV="1">
            <a:off x="2470495" y="4655201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5770626" y="4146295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4957568" y="4624599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endCxn id="22" idx="1"/>
          </p:cNvCxnSpPr>
          <p:nvPr/>
        </p:nvCxnSpPr>
        <p:spPr>
          <a:xfrm>
            <a:off x="2478115" y="4645872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2478115" y="3369669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群組 20"/>
          <p:cNvGrpSpPr/>
          <p:nvPr/>
        </p:nvGrpSpPr>
        <p:grpSpPr>
          <a:xfrm>
            <a:off x="4616054" y="4395041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251" name="方程式" r:id="rId4" imgW="139680" imgH="139680" progId="Equation.3">
                    <p:embed/>
                  </p:oleObj>
                </mc:Choice>
                <mc:Fallback>
                  <p:oleObj name="方程式" r:id="rId4" imgW="139680" imgH="139680" progId="Equation.3">
                    <p:embed/>
                    <p:pic>
                      <p:nvPicPr>
                        <p:cNvPr id="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5" name="直線單箭頭接點 24"/>
          <p:cNvCxnSpPr/>
          <p:nvPr/>
        </p:nvCxnSpPr>
        <p:spPr>
          <a:xfrm flipV="1">
            <a:off x="4867261" y="4925804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>
            <p:extLst/>
          </p:nvPr>
        </p:nvGraphicFramePr>
        <p:xfrm>
          <a:off x="5838017" y="4341859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52" name="方程式" r:id="rId6" imgW="317160" imgH="215640" progId="Equation.3">
                  <p:embed/>
                </p:oleObj>
              </mc:Choice>
              <mc:Fallback>
                <p:oleObj name="方程式" r:id="rId6" imgW="31716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017" y="4341859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21034" y="580934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bias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293978" y="5032261"/>
            <a:ext cx="189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Activation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706599" y="5809347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178" y="1589873"/>
            <a:ext cx="1463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Neuron</a:t>
            </a:r>
            <a:endParaRPr lang="zh-TW" altLang="en-US" sz="3200" b="1" i="1" u="sng" dirty="0"/>
          </a:p>
        </p:txBody>
      </p:sp>
      <p:grpSp>
        <p:nvGrpSpPr>
          <p:cNvPr id="20" name="群組 19"/>
          <p:cNvGrpSpPr/>
          <p:nvPr/>
        </p:nvGrpSpPr>
        <p:grpSpPr>
          <a:xfrm>
            <a:off x="3021212" y="3373346"/>
            <a:ext cx="546036" cy="537290"/>
            <a:chOff x="34511" y="3510100"/>
            <a:chExt cx="546036" cy="537290"/>
          </a:xfrm>
        </p:grpSpPr>
        <p:sp>
          <p:nvSpPr>
            <p:cNvPr id="48" name="矩形 47"/>
            <p:cNvSpPr/>
            <p:nvPr/>
          </p:nvSpPr>
          <p:spPr>
            <a:xfrm>
              <a:off x="34511" y="3510100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36079" y="3552772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3021212" y="4274006"/>
            <a:ext cx="546036" cy="537290"/>
            <a:chOff x="-43759" y="4374027"/>
            <a:chExt cx="546036" cy="537290"/>
          </a:xfrm>
        </p:grpSpPr>
        <p:sp>
          <p:nvSpPr>
            <p:cNvPr id="49" name="矩形 48"/>
            <p:cNvSpPr/>
            <p:nvPr/>
          </p:nvSpPr>
          <p:spPr>
            <a:xfrm>
              <a:off x="-43759" y="4374027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0" y="4424367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928091" y="5130981"/>
            <a:ext cx="715437" cy="537290"/>
            <a:chOff x="153153" y="5027301"/>
            <a:chExt cx="715437" cy="537290"/>
          </a:xfrm>
        </p:grpSpPr>
        <p:sp>
          <p:nvSpPr>
            <p:cNvPr id="50" name="矩形 49"/>
            <p:cNvSpPr/>
            <p:nvPr/>
          </p:nvSpPr>
          <p:spPr>
            <a:xfrm>
              <a:off x="252603" y="5027301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53153" y="5087907"/>
              <a:ext cx="715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4509542" y="576197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grpSp>
        <p:nvGrpSpPr>
          <p:cNvPr id="51" name="群組 50"/>
          <p:cNvGrpSpPr/>
          <p:nvPr/>
        </p:nvGrpSpPr>
        <p:grpSpPr>
          <a:xfrm>
            <a:off x="1878659" y="3072579"/>
            <a:ext cx="546036" cy="537290"/>
            <a:chOff x="34511" y="3510100"/>
            <a:chExt cx="546036" cy="537290"/>
          </a:xfrm>
        </p:grpSpPr>
        <p:sp>
          <p:nvSpPr>
            <p:cNvPr id="52" name="矩形 51"/>
            <p:cNvSpPr/>
            <p:nvPr/>
          </p:nvSpPr>
          <p:spPr>
            <a:xfrm>
              <a:off x="34511" y="3510100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136079" y="3552772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</p:grpSp>
      <p:grpSp>
        <p:nvGrpSpPr>
          <p:cNvPr id="54" name="群組 53"/>
          <p:cNvGrpSpPr/>
          <p:nvPr/>
        </p:nvGrpSpPr>
        <p:grpSpPr>
          <a:xfrm>
            <a:off x="1854193" y="4324346"/>
            <a:ext cx="546036" cy="537290"/>
            <a:chOff x="-43759" y="4374027"/>
            <a:chExt cx="546036" cy="537290"/>
          </a:xfrm>
        </p:grpSpPr>
        <p:sp>
          <p:nvSpPr>
            <p:cNvPr id="55" name="矩形 54"/>
            <p:cNvSpPr/>
            <p:nvPr/>
          </p:nvSpPr>
          <p:spPr>
            <a:xfrm>
              <a:off x="-43759" y="4374027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0" y="4424367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1781803" y="5617559"/>
            <a:ext cx="715437" cy="537290"/>
            <a:chOff x="153153" y="5027301"/>
            <a:chExt cx="715437" cy="537290"/>
          </a:xfrm>
        </p:grpSpPr>
        <p:sp>
          <p:nvSpPr>
            <p:cNvPr id="58" name="矩形 57"/>
            <p:cNvSpPr/>
            <p:nvPr/>
          </p:nvSpPr>
          <p:spPr>
            <a:xfrm>
              <a:off x="252603" y="5027301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153153" y="5087907"/>
              <a:ext cx="715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sp>
        <p:nvSpPr>
          <p:cNvPr id="62" name="文字方塊 61"/>
          <p:cNvSpPr txBox="1"/>
          <p:nvPr/>
        </p:nvSpPr>
        <p:spPr>
          <a:xfrm>
            <a:off x="5259455" y="4144682"/>
            <a:ext cx="37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3543274" y="1374967"/>
            <a:ext cx="5297714" cy="2078894"/>
            <a:chOff x="3566162" y="4678338"/>
            <a:chExt cx="5297714" cy="2078894"/>
          </a:xfrm>
        </p:grpSpPr>
        <p:sp>
          <p:nvSpPr>
            <p:cNvPr id="64" name="圓角矩形圖說文字 63"/>
            <p:cNvSpPr/>
            <p:nvPr/>
          </p:nvSpPr>
          <p:spPr>
            <a:xfrm>
              <a:off x="3566162" y="4678338"/>
              <a:ext cx="5297714" cy="2078894"/>
            </a:xfrm>
            <a:prstGeom prst="wedgeRoundRectCallout">
              <a:avLst>
                <a:gd name="adj1" fmla="val 1509"/>
                <a:gd name="adj2" fmla="val 90824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5" name="群組 64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68" name="圖片 6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9253" name="方程式" r:id="rId9" imgW="317160" imgH="215640" progId="Equation.3">
                      <p:embed/>
                    </p:oleObj>
                  </mc:Choice>
                  <mc:Fallback>
                    <p:oleObj name="方程式" r:id="rId9" imgW="317160" imgH="215640" progId="Equation.3">
                      <p:embed/>
                      <p:pic>
                        <p:nvPicPr>
                          <p:cNvPr id="69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9254" name="方程式" r:id="rId11" imgW="126720" imgH="126720" progId="Equation.3">
                      <p:embed/>
                    </p:oleObj>
                  </mc:Choice>
                  <mc:Fallback>
                    <p:oleObj name="方程式" r:id="rId11" imgW="126720" imgH="126720" progId="Equation.3">
                      <p:embed/>
                      <p:pic>
                        <p:nvPicPr>
                          <p:cNvPr id="7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255" name="方程式" r:id="rId13" imgW="863280" imgH="393480" progId="Equation.3">
                    <p:embed/>
                  </p:oleObj>
                </mc:Choice>
                <mc:Fallback>
                  <p:oleObj name="方程式" r:id="rId13" imgW="863280" imgH="393480" progId="Equation.3">
                    <p:embed/>
                    <p:pic>
                      <p:nvPicPr>
                        <p:cNvPr id="6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文字方塊 66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Function</a:t>
              </a:r>
              <a:endParaRPr lang="zh-TW" altLang="en-US" sz="2400" dirty="0"/>
            </a:p>
          </p:txBody>
        </p:sp>
      </p:grpSp>
      <p:sp>
        <p:nvSpPr>
          <p:cNvPr id="71" name="文字方塊 70"/>
          <p:cNvSpPr txBox="1"/>
          <p:nvPr/>
        </p:nvSpPr>
        <p:spPr>
          <a:xfrm>
            <a:off x="7346491" y="4374685"/>
            <a:ext cx="878079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0.98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6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2" grpId="0"/>
      <p:bldP spid="7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pic>
        <p:nvPicPr>
          <p:cNvPr id="4" name="Picture 6" descr="http://bio1152.nicerweb.com/Locked/media/ch48/48_05NeuronStruct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11" y="789234"/>
            <a:ext cx="3409412" cy="215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6403117" y="841620"/>
            <a:ext cx="2287794" cy="1038723"/>
            <a:chOff x="3202412" y="1600580"/>
            <a:chExt cx="3275013" cy="1486948"/>
          </a:xfrm>
        </p:grpSpPr>
        <p:pic>
          <p:nvPicPr>
            <p:cNvPr id="6" name="Picture 4" descr="http://cdn.zmescience.com/wp-content/uploads/2011/07/neural_network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137" y="1600580"/>
              <a:ext cx="2478247" cy="1486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3202412" y="2732294"/>
              <a:ext cx="32750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TW" altLang="en-US" sz="1400" dirty="0"/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3490004" y="3147408"/>
            <a:ext cx="2416814" cy="1897458"/>
            <a:chOff x="3223753" y="2941320"/>
            <a:chExt cx="2416814" cy="1897458"/>
          </a:xfrm>
        </p:grpSpPr>
        <p:grpSp>
          <p:nvGrpSpPr>
            <p:cNvPr id="38" name="群組 37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32" name="直線單箭頭接點 31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橢圓 21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23" name="直線單箭頭接點 22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10" name="方程式" r:id="rId6" imgW="317160" imgH="215640" progId="Equation.3">
                      <p:embed/>
                    </p:oleObj>
                  </mc:Choice>
                  <mc:Fallback>
                    <p:oleObj name="方程式" r:id="rId6" imgW="317160" imgH="215640" progId="Equation.3">
                      <p:embed/>
                      <p:pic>
                        <p:nvPicPr>
                          <p:cNvPr id="29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1" name="直線單箭頭接點 20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2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11" name="方程式" r:id="rId8" imgW="139680" imgH="139680" progId="Equation.3">
                      <p:embed/>
                    </p:oleObj>
                  </mc:Choice>
                  <mc:Fallback>
                    <p:oleObj name="方程式" r:id="rId8" imgW="139680" imgH="139680" progId="Equation.3">
                      <p:embed/>
                      <p:pic>
                        <p:nvPicPr>
                          <p:cNvPr id="2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7" name="群組 3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" name="直線單箭頭接點 27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線單箭頭接點 32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群組 41"/>
          <p:cNvGrpSpPr/>
          <p:nvPr/>
        </p:nvGrpSpPr>
        <p:grpSpPr>
          <a:xfrm>
            <a:off x="1025296" y="2390303"/>
            <a:ext cx="2416814" cy="1897458"/>
            <a:chOff x="3223753" y="2941320"/>
            <a:chExt cx="2416814" cy="1897458"/>
          </a:xfrm>
        </p:grpSpPr>
        <p:grpSp>
          <p:nvGrpSpPr>
            <p:cNvPr id="43" name="群組 42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53" name="直線單箭頭接點 52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橢圓 53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55" name="直線單箭頭接點 54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12" name="方程式" r:id="rId10" imgW="317160" imgH="215640" progId="Equation.3">
                      <p:embed/>
                    </p:oleObj>
                  </mc:Choice>
                  <mc:Fallback>
                    <p:oleObj name="方程式" r:id="rId10" imgW="317160" imgH="215640" progId="Equation.3">
                      <p:embed/>
                      <p:pic>
                        <p:nvPicPr>
                          <p:cNvPr id="5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44" name="直線單箭頭接點 43"/>
            <p:cNvCxnSpPr/>
            <p:nvPr/>
          </p:nvCxnSpPr>
          <p:spPr>
            <a:xfrm flipV="1">
              <a:off x="3405107" y="3780105"/>
              <a:ext cx="503761" cy="6770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群組 45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5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13" name="方程式" r:id="rId11" imgW="139680" imgH="139680" progId="Equation.3">
                      <p:embed/>
                    </p:oleObj>
                  </mc:Choice>
                  <mc:Fallback>
                    <p:oleObj name="方程式" r:id="rId11" imgW="139680" imgH="139680" progId="Equation.3">
                      <p:embed/>
                      <p:pic>
                        <p:nvPicPr>
                          <p:cNvPr id="5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7" name="群組 4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0" name="直線單箭頭接點 49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線單箭頭接點 47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/>
          <p:cNvGrpSpPr/>
          <p:nvPr/>
        </p:nvGrpSpPr>
        <p:grpSpPr>
          <a:xfrm>
            <a:off x="1054690" y="4250748"/>
            <a:ext cx="2405967" cy="1782000"/>
            <a:chOff x="3234600" y="3056778"/>
            <a:chExt cx="2405967" cy="1782000"/>
          </a:xfrm>
        </p:grpSpPr>
        <p:grpSp>
          <p:nvGrpSpPr>
            <p:cNvPr id="58" name="群組 57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68" name="直線單箭頭接點 67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橢圓 68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70" name="直線單箭頭接點 69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71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14" name="方程式" r:id="rId12" imgW="317160" imgH="215640" progId="Equation.3">
                      <p:embed/>
                    </p:oleObj>
                  </mc:Choice>
                  <mc:Fallback>
                    <p:oleObj name="方程式" r:id="rId12" imgW="317160" imgH="215640" progId="Equation.3">
                      <p:embed/>
                      <p:pic>
                        <p:nvPicPr>
                          <p:cNvPr id="7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59" name="直線單箭頭接點 58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3341416" y="3056778"/>
              <a:ext cx="586910" cy="5759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6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15" name="方程式" r:id="rId13" imgW="139680" imgH="139680" progId="Equation.3">
                      <p:embed/>
                    </p:oleObj>
                  </mc:Choice>
                  <mc:Fallback>
                    <p:oleObj name="方程式" r:id="rId13" imgW="139680" imgH="139680" progId="Equation.3">
                      <p:embed/>
                      <p:pic>
                        <p:nvPicPr>
                          <p:cNvPr id="6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2" name="群組 61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5" name="直線單箭頭接點 64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直線單箭頭接點 62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/>
          <p:cNvGrpSpPr/>
          <p:nvPr/>
        </p:nvGrpSpPr>
        <p:grpSpPr>
          <a:xfrm>
            <a:off x="5999360" y="3135492"/>
            <a:ext cx="2416814" cy="1897458"/>
            <a:chOff x="3223753" y="2941320"/>
            <a:chExt cx="2416814" cy="1897458"/>
          </a:xfrm>
        </p:grpSpPr>
        <p:grpSp>
          <p:nvGrpSpPr>
            <p:cNvPr id="73" name="群組 72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83" name="直線單箭頭接點 82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橢圓 83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85" name="直線單箭頭接點 84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8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16" name="方程式" r:id="rId14" imgW="317160" imgH="215640" progId="Equation.3">
                      <p:embed/>
                    </p:oleObj>
                  </mc:Choice>
                  <mc:Fallback>
                    <p:oleObj name="方程式" r:id="rId14" imgW="317160" imgH="215640" progId="Equation.3">
                      <p:embed/>
                      <p:pic>
                        <p:nvPicPr>
                          <p:cNvPr id="8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74" name="直線單箭頭接點 73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群組 75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8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417" name="方程式" r:id="rId15" imgW="139680" imgH="139680" progId="Equation.3">
                      <p:embed/>
                    </p:oleObj>
                  </mc:Choice>
                  <mc:Fallback>
                    <p:oleObj name="方程式" r:id="rId15" imgW="139680" imgH="139680" progId="Equation.3">
                      <p:embed/>
                      <p:pic>
                        <p:nvPicPr>
                          <p:cNvPr id="8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7" name="群組 7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單箭頭接點 79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直線單箭頭接點 77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93318" y="1435109"/>
            <a:ext cx="4553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Different connections lead to different network structures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/>
              <p:cNvSpPr/>
              <p:nvPr/>
            </p:nvSpPr>
            <p:spPr>
              <a:xfrm>
                <a:off x="2085021" y="6124310"/>
                <a:ext cx="6873998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zh-TW" sz="2800" dirty="0"/>
                  <a:t>Weights and biases are network parameters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7" name="矩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21" y="6124310"/>
                <a:ext cx="6873998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148332" y="5133824"/>
            <a:ext cx="57921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800" dirty="0"/>
              <a:t>The neurons have different values of weights and biases.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006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7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群組 128"/>
          <p:cNvGrpSpPr/>
          <p:nvPr/>
        </p:nvGrpSpPr>
        <p:grpSpPr>
          <a:xfrm>
            <a:off x="6906115" y="3813978"/>
            <a:ext cx="458287" cy="831947"/>
            <a:chOff x="10102194" y="1939763"/>
            <a:chExt cx="458287" cy="831947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群組 104"/>
          <p:cNvGrpSpPr/>
          <p:nvPr/>
        </p:nvGrpSpPr>
        <p:grpSpPr>
          <a:xfrm>
            <a:off x="4676173" y="3786657"/>
            <a:ext cx="458287" cy="831947"/>
            <a:chOff x="10102194" y="1939763"/>
            <a:chExt cx="458287" cy="831947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群組 2"/>
          <p:cNvGrpSpPr/>
          <p:nvPr/>
        </p:nvGrpSpPr>
        <p:grpSpPr>
          <a:xfrm>
            <a:off x="3615463" y="4585976"/>
            <a:ext cx="5297714" cy="2078894"/>
            <a:chOff x="3615463" y="4585976"/>
            <a:chExt cx="5297714" cy="2078894"/>
          </a:xfrm>
        </p:grpSpPr>
        <p:sp>
          <p:nvSpPr>
            <p:cNvPr id="137" name="圓角矩形圖說文字 136"/>
            <p:cNvSpPr/>
            <p:nvPr/>
          </p:nvSpPr>
          <p:spPr>
            <a:xfrm>
              <a:off x="3615463" y="4585976"/>
              <a:ext cx="5297714" cy="2078894"/>
            </a:xfrm>
            <a:prstGeom prst="wedgeRoundRectCallout">
              <a:avLst>
                <a:gd name="adj1" fmla="val -59656"/>
                <a:gd name="adj2" fmla="val -163051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209" name="方程式" r:id="rId5" imgW="317160" imgH="215640" progId="Equation.3">
                      <p:embed/>
                    </p:oleObj>
                  </mc:Choice>
                  <mc:Fallback>
                    <p:oleObj name="方程式" r:id="rId5" imgW="317160" imgH="215640" progId="Equation.3">
                      <p:embed/>
                      <p:pic>
                        <p:nvPicPr>
                          <p:cNvPr id="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210" name="方程式" r:id="rId7" imgW="126720" imgH="126720" progId="Equation.3">
                      <p:embed/>
                    </p:oleObj>
                  </mc:Choice>
                  <mc:Fallback>
                    <p:oleObj name="方程式" r:id="rId7" imgW="126720" imgH="126720" progId="Equation.3">
                      <p:embed/>
                      <p:pic>
                        <p:nvPicPr>
                          <p:cNvPr id="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211" name="方程式" r:id="rId9" imgW="863280" imgH="393480" progId="Equation.3">
                    <p:embed/>
                  </p:oleObj>
                </mc:Choice>
                <mc:Fallback>
                  <p:oleObj name="方程式" r:id="rId9" imgW="863280" imgH="393480" progId="Equation.3">
                    <p:embed/>
                    <p:pic>
                      <p:nvPicPr>
                        <p:cNvPr id="7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文字方塊 102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Function</a:t>
              </a:r>
              <a:endParaRPr lang="zh-TW" altLang="en-US" sz="2400" dirty="0"/>
            </a:p>
          </p:txBody>
        </p: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93998" y="2644731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5" y="2262334"/>
            <a:ext cx="458287" cy="831947"/>
            <a:chOff x="10102194" y="1939763"/>
            <a:chExt cx="458287" cy="831947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>
            <a:off x="6852035" y="2257142"/>
            <a:ext cx="458287" cy="831947"/>
            <a:chOff x="10102194" y="1939763"/>
            <a:chExt cx="458287" cy="831947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189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5" grpId="0"/>
      <p:bldP spid="116" grpId="0"/>
      <p:bldP spid="120" grpId="0"/>
      <p:bldP spid="134" grpId="0"/>
      <p:bldP spid="135" grpId="0"/>
      <p:bldP spid="136" grpId="0"/>
      <p:bldP spid="138" grpId="0" animBg="1"/>
      <p:bldP spid="1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pSp>
        <p:nvGrpSpPr>
          <p:cNvPr id="123" name="群組 122"/>
          <p:cNvGrpSpPr/>
          <p:nvPr/>
        </p:nvGrpSpPr>
        <p:grpSpPr>
          <a:xfrm>
            <a:off x="2471151" y="2274449"/>
            <a:ext cx="458287" cy="838405"/>
            <a:chOff x="10102194" y="1939763"/>
            <a:chExt cx="458287" cy="838405"/>
          </a:xfrm>
        </p:grpSpPr>
        <p:sp>
          <p:nvSpPr>
            <p:cNvPr id="117" name="矩形 116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9" name="直線單箭頭接點 11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2480676" y="3823788"/>
            <a:ext cx="458287" cy="838405"/>
            <a:chOff x="10102194" y="1939763"/>
            <a:chExt cx="458287" cy="838405"/>
          </a:xfrm>
        </p:grpSpPr>
        <p:sp>
          <p:nvSpPr>
            <p:cNvPr id="132" name="矩形 131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3" name="直線單箭頭接點 132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字方塊 13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3953237" y="167242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4120328" y="226074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3818032" y="3777870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970311" y="320755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6126016" y="167334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6293107" y="226165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990811" y="377878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6143090" y="320847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5252837" y="166543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0.86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275156" y="327096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7505772" y="162619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0.62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7528091" y="3231730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5" y="2262334"/>
            <a:ext cx="458287" cy="838405"/>
            <a:chOff x="10102194" y="1939763"/>
            <a:chExt cx="458287" cy="838405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字方塊 101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05" name="群組 104"/>
          <p:cNvGrpSpPr/>
          <p:nvPr/>
        </p:nvGrpSpPr>
        <p:grpSpPr>
          <a:xfrm>
            <a:off x="4676173" y="3786657"/>
            <a:ext cx="458287" cy="838405"/>
            <a:chOff x="10102194" y="1939763"/>
            <a:chExt cx="458287" cy="838405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字方塊 12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25" name="群組 124"/>
          <p:cNvGrpSpPr/>
          <p:nvPr/>
        </p:nvGrpSpPr>
        <p:grpSpPr>
          <a:xfrm>
            <a:off x="6852035" y="2257142"/>
            <a:ext cx="458287" cy="838405"/>
            <a:chOff x="10102194" y="1939763"/>
            <a:chExt cx="458287" cy="838405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文字方塊 127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</p:grpSp>
      <p:grpSp>
        <p:nvGrpSpPr>
          <p:cNvPr id="129" name="群組 128"/>
          <p:cNvGrpSpPr/>
          <p:nvPr/>
        </p:nvGrpSpPr>
        <p:grpSpPr>
          <a:xfrm>
            <a:off x="6906115" y="3813978"/>
            <a:ext cx="458287" cy="838405"/>
            <a:chOff x="10102194" y="1939763"/>
            <a:chExt cx="458287" cy="838405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</p:grpSp>
      <p:sp>
        <p:nvSpPr>
          <p:cNvPr id="121" name="矩形 120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78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4" grpId="0" animBg="1"/>
      <p:bldP spid="1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87759" y="2651189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0.73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075361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3953237" y="167242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4120328" y="226074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3818032" y="3777870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970311" y="320755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6126016" y="167334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6293107" y="226165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990811" y="377878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6143090" y="320847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5215605" y="1556516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0.72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275156" y="327096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7540144" y="1574623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0.51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7621461" y="3228414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4673795" y="2645534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9" name="直線單箭頭接點 98"/>
          <p:cNvCxnSpPr/>
          <p:nvPr/>
        </p:nvCxnSpPr>
        <p:spPr>
          <a:xfrm flipV="1">
            <a:off x="4900697" y="2262334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/>
          <p:cNvSpPr txBox="1"/>
          <p:nvPr/>
        </p:nvSpPr>
        <p:spPr>
          <a:xfrm>
            <a:off x="4690403" y="2639074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18" name="矩形 117"/>
          <p:cNvSpPr/>
          <p:nvPr/>
        </p:nvSpPr>
        <p:spPr>
          <a:xfrm>
            <a:off x="4676173" y="4169857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2" name="直線單箭頭接點 121"/>
          <p:cNvCxnSpPr/>
          <p:nvPr/>
        </p:nvCxnSpPr>
        <p:spPr>
          <a:xfrm flipV="1">
            <a:off x="4903075" y="3786657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字方塊 123"/>
          <p:cNvSpPr txBox="1"/>
          <p:nvPr/>
        </p:nvSpPr>
        <p:spPr>
          <a:xfrm>
            <a:off x="4692781" y="416339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26" name="矩形 125"/>
          <p:cNvSpPr/>
          <p:nvPr/>
        </p:nvSpPr>
        <p:spPr>
          <a:xfrm>
            <a:off x="6852035" y="2640342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7" name="直線單箭頭接點 126"/>
          <p:cNvCxnSpPr/>
          <p:nvPr/>
        </p:nvCxnSpPr>
        <p:spPr>
          <a:xfrm flipV="1">
            <a:off x="7078937" y="2257142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/>
          <p:cNvSpPr txBox="1"/>
          <p:nvPr/>
        </p:nvSpPr>
        <p:spPr>
          <a:xfrm>
            <a:off x="6868643" y="2633882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30" name="矩形 129"/>
          <p:cNvSpPr/>
          <p:nvPr/>
        </p:nvSpPr>
        <p:spPr>
          <a:xfrm>
            <a:off x="6906115" y="419717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8" name="直線單箭頭接點 147"/>
          <p:cNvCxnSpPr/>
          <p:nvPr/>
        </p:nvCxnSpPr>
        <p:spPr>
          <a:xfrm flipV="1">
            <a:off x="7133017" y="381397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/>
          <p:cNvSpPr txBox="1"/>
          <p:nvPr/>
        </p:nvSpPr>
        <p:spPr>
          <a:xfrm>
            <a:off x="6922723" y="419071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6601613" y="4767195"/>
                <a:ext cx="219290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.51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13" y="4767195"/>
                <a:ext cx="2192908" cy="62331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89202" y="5550780"/>
                <a:ext cx="6051338" cy="52322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Given parameters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800" dirty="0"/>
                  <a:t>, define a function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2" y="5550780"/>
                <a:ext cx="605133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/>
              <p:cNvSpPr txBox="1"/>
              <p:nvPr/>
            </p:nvSpPr>
            <p:spPr>
              <a:xfrm>
                <a:off x="4030674" y="4774697"/>
                <a:ext cx="2422137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.62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674" y="4774697"/>
                <a:ext cx="2422137" cy="6158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矩形 134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 13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82588" y="4688442"/>
            <a:ext cx="359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is a function.</a:t>
            </a:r>
            <a:endParaRPr lang="zh-TW" altLang="en-US" sz="2400" dirty="0"/>
          </a:p>
        </p:txBody>
      </p:sp>
      <p:sp>
        <p:nvSpPr>
          <p:cNvPr id="101" name="文字方塊 100"/>
          <p:cNvSpPr txBox="1"/>
          <p:nvPr/>
        </p:nvSpPr>
        <p:spPr>
          <a:xfrm>
            <a:off x="371220" y="5073773"/>
            <a:ext cx="359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vector, output vector</a:t>
            </a:r>
            <a:endParaRPr lang="zh-TW" altLang="en-US" sz="2400" dirty="0"/>
          </a:p>
        </p:txBody>
      </p:sp>
      <p:sp>
        <p:nvSpPr>
          <p:cNvPr id="111" name="文字方塊 110"/>
          <p:cNvSpPr txBox="1"/>
          <p:nvPr/>
        </p:nvSpPr>
        <p:spPr>
          <a:xfrm>
            <a:off x="1681884" y="6148467"/>
            <a:ext cx="7105285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Given network structure, define </a:t>
            </a:r>
            <a:r>
              <a:rPr lang="en-US" altLang="zh-TW" sz="2800" b="1" i="1" u="sng" dirty="0"/>
              <a:t>a function set</a:t>
            </a:r>
            <a:endParaRPr lang="zh-TW" altLang="en-US" sz="2800" b="1" i="1" u="sng" dirty="0"/>
          </a:p>
        </p:txBody>
      </p:sp>
      <p:sp>
        <p:nvSpPr>
          <p:cNvPr id="5" name="弧形箭號 (下彎) 4"/>
          <p:cNvSpPr/>
          <p:nvPr/>
        </p:nvSpPr>
        <p:spPr>
          <a:xfrm rot="18733527">
            <a:off x="368672" y="3682291"/>
            <a:ext cx="1395203" cy="7010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/>
      <p:bldP spid="116" grpId="0"/>
      <p:bldP spid="120" grpId="0"/>
      <p:bldP spid="134" grpId="0"/>
      <p:bldP spid="138" grpId="0" animBg="1"/>
      <p:bldP spid="138" grpId="1" animBg="1"/>
      <p:bldP spid="139" grpId="0" animBg="1"/>
      <p:bldP spid="139" grpId="1" animBg="1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50" grpId="0" animBg="1"/>
      <p:bldP spid="150" grpId="1" animBg="1"/>
      <p:bldP spid="151" grpId="0" animBg="1"/>
      <p:bldP spid="151" grpId="1" animBg="1"/>
      <p:bldP spid="154" grpId="0" animBg="1"/>
      <p:bldP spid="154" grpId="1" animBg="1"/>
      <p:bldP spid="155" grpId="0" animBg="1"/>
      <p:bldP spid="155" grpId="1" animBg="1"/>
      <p:bldP spid="102" grpId="0"/>
      <p:bldP spid="124" grpId="0"/>
      <p:bldP spid="128" grpId="0"/>
      <p:bldP spid="149" grpId="0"/>
      <p:bldP spid="103" grpId="0"/>
      <p:bldP spid="4" grpId="0" animBg="1"/>
      <p:bldP spid="121" grpId="0"/>
      <p:bldP spid="152" grpId="0"/>
      <p:bldP spid="152" grpId="1"/>
      <p:bldP spid="153" grpId="0"/>
      <p:bldP spid="153" grpId="1"/>
      <p:bldP spid="3" grpId="0"/>
      <p:bldP spid="101" grpId="0"/>
      <p:bldP spid="111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/>
          <p:cNvSpPr txBox="1"/>
          <p:nvPr/>
        </p:nvSpPr>
        <p:spPr>
          <a:xfrm>
            <a:off x="5908610" y="5053105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955356" y="5400685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916276" y="3753413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92902" y="248111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92190" y="5058084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Input Layer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5416" y="1999335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209458" y="1999335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505176" y="3501898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614492" y="4747788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81292" y="2723095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61290" y="319881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467108" y="262848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79807" y="253323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33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807" y="253323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85103" y="311596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34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103" y="311596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403577" y="1999335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470815" y="459656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467699" y="4500315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35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7699" y="4500315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346747" y="388151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728475" y="1999335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939821" y="1999335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71563" y="242046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78512" y="318145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707528" y="439679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223694" y="2751559"/>
            <a:ext cx="764983" cy="2013721"/>
            <a:chOff x="3152254" y="2522953"/>
            <a:chExt cx="764983" cy="2013721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61545" y="25229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63887" y="252295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61545" y="252295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61545" y="252295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63887" y="330152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52254" y="252295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52254" y="330152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813715" y="2751559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810008" y="2799933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810008" y="2799933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837528" y="2751559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804190" y="3370262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804190" y="3370262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75687" y="2751559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849318" y="3530129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849318" y="4744735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5400000">
            <a:off x="7473854" y="390205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542947" y="2383235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531664" y="3181455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531664" y="4447687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2208289" y="5979108"/>
            <a:ext cx="523901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Deep means many hidden layers</a:t>
            </a:r>
            <a:endParaRPr lang="zh-TW" altLang="en-US" sz="2800" dirty="0"/>
          </a:p>
        </p:txBody>
      </p:sp>
      <p:grpSp>
        <p:nvGrpSpPr>
          <p:cNvPr id="82" name="群組 81"/>
          <p:cNvGrpSpPr/>
          <p:nvPr/>
        </p:nvGrpSpPr>
        <p:grpSpPr>
          <a:xfrm>
            <a:off x="5428534" y="2744420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5056191" y="1394450"/>
            <a:ext cx="118158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neuron</a:t>
            </a:r>
            <a:endParaRPr lang="zh-TW" altLang="en-US" sz="2400" dirty="0"/>
          </a:p>
        </p:txBody>
      </p:sp>
      <p:cxnSp>
        <p:nvCxnSpPr>
          <p:cNvPr id="10" name="直線單箭頭接點 9"/>
          <p:cNvCxnSpPr>
            <a:endCxn id="3" idx="2"/>
          </p:cNvCxnSpPr>
          <p:nvPr/>
        </p:nvCxnSpPr>
        <p:spPr>
          <a:xfrm flipV="1">
            <a:off x="4231064" y="1856115"/>
            <a:ext cx="1415920" cy="94381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56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 animBg="1"/>
      <p:bldP spid="59" grpId="0" animBg="1"/>
      <p:bldP spid="60" grpId="0"/>
      <p:bldP spid="7" grpId="0"/>
      <p:bldP spid="8" grpId="0"/>
      <p:bldP spid="14" grpId="0" animBg="1"/>
      <p:bldP spid="15" grpId="0" animBg="1"/>
      <p:bldP spid="22" grpId="0" animBg="1"/>
      <p:bldP spid="24" grpId="0"/>
      <p:bldP spid="33" grpId="0"/>
      <p:bldP spid="34" grpId="0"/>
      <p:bldP spid="35" grpId="0"/>
      <p:bldP spid="54" grpId="0"/>
      <p:bldP spid="55" grpId="0"/>
      <p:bldP spid="56" grpId="0"/>
      <p:bldP spid="57" grpId="0"/>
      <p:bldP spid="68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218012" y="5073419"/>
                <a:ext cx="49186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012" y="5073419"/>
                <a:ext cx="4918654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Operation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00" name="Object 12"/>
          <p:cNvGraphicFramePr>
            <a:graphicFrameLocks noChangeAspect="1"/>
          </p:cNvGraphicFramePr>
          <p:nvPr>
            <p:extLst/>
          </p:nvPr>
        </p:nvGraphicFramePr>
        <p:xfrm>
          <a:off x="8307921" y="349448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6" name="方程式" r:id="rId5" imgW="177480" imgH="215640" progId="Equation.3">
                  <p:embed/>
                </p:oleObj>
              </mc:Choice>
              <mc:Fallback>
                <p:oleObj name="方程式" r:id="rId5" imgW="177480" imgH="215640" progId="Equation.3">
                  <p:embed/>
                  <p:pic>
                    <p:nvPicPr>
                      <p:cNvPr id="10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7921" y="349448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2"/>
          <p:cNvGraphicFramePr>
            <a:graphicFrameLocks noChangeAspect="1"/>
          </p:cNvGraphicFramePr>
          <p:nvPr>
            <p:extLst/>
          </p:nvPr>
        </p:nvGraphicFramePr>
        <p:xfrm>
          <a:off x="8320088" y="183834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7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0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0088" y="183834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1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-2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1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-1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87759" y="2651189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1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0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635333" y="4932535"/>
                <a:ext cx="810478" cy="715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333" y="4932535"/>
                <a:ext cx="810478" cy="71564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1871121" y="4931041"/>
                <a:ext cx="1636025" cy="715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121" y="4931041"/>
                <a:ext cx="1636025" cy="71564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4640994" y="5085249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994" y="5085249"/>
                <a:ext cx="349455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5141874" y="4921977"/>
                <a:ext cx="542776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874" y="4921977"/>
                <a:ext cx="542776" cy="71846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758905" y="4919562"/>
                <a:ext cx="1014059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.98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905" y="4919562"/>
                <a:ext cx="1014059" cy="71846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190636" y="5017185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636" y="5017185"/>
                <a:ext cx="534121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664366" y="3567893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3478118" y="5992672"/>
                <a:ext cx="810478" cy="714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118" y="5992672"/>
                <a:ext cx="810478" cy="71410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大括弧 8"/>
          <p:cNvSpPr/>
          <p:nvPr/>
        </p:nvSpPr>
        <p:spPr>
          <a:xfrm rot="5400000">
            <a:off x="3799148" y="3670894"/>
            <a:ext cx="151251" cy="4152171"/>
          </a:xfrm>
          <a:prstGeom prst="rightBrace">
            <a:avLst>
              <a:gd name="adj1" fmla="val 1153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10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3" grpId="0"/>
      <p:bldP spid="114" grpId="0"/>
      <p:bldP spid="115" grpId="0"/>
      <p:bldP spid="116" grpId="0"/>
      <p:bldP spid="120" grpId="0"/>
      <p:bldP spid="134" grpId="0"/>
      <p:bldP spid="135" grpId="0"/>
      <p:bldP spid="136" grpId="0"/>
      <p:bldP spid="138" grpId="0"/>
      <p:bldP spid="139" grpId="0"/>
      <p:bldP spid="3" grpId="0"/>
      <p:bldP spid="70" grpId="0"/>
      <p:bldP spid="71" grpId="0"/>
      <p:bldP spid="67" grpId="0"/>
      <p:bldP spid="68" grpId="0"/>
      <p:bldP spid="5" grpId="0"/>
      <p:bldP spid="81" grpId="0"/>
      <p:bldP spid="82" grpId="0"/>
      <p:bldP spid="97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7180166" y="155409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3029726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4355312" y="1590167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5766871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1846623" y="1634155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單箭頭接點 92"/>
          <p:cNvCxnSpPr/>
          <p:nvPr/>
        </p:nvCxnSpPr>
        <p:spPr>
          <a:xfrm>
            <a:off x="6153678" y="2654934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>
            <a:off x="6262994" y="3900824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>
            <a:off x="6129794" y="1876131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15011" y="235184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1920829" y="178151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8" name="Object 12"/>
          <p:cNvGraphicFramePr>
            <a:graphicFrameLocks noChangeAspect="1"/>
          </p:cNvGraphicFramePr>
          <p:nvPr>
            <p:extLst/>
          </p:nvPr>
        </p:nvGraphicFramePr>
        <p:xfrm>
          <a:off x="1933528" y="1686269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5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9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28" y="1686269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2"/>
          <p:cNvGraphicFramePr>
            <a:graphicFrameLocks noChangeAspect="1"/>
          </p:cNvGraphicFramePr>
          <p:nvPr>
            <p:extLst/>
          </p:nvPr>
        </p:nvGraphicFramePr>
        <p:xfrm>
          <a:off x="1938824" y="2268998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6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9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824" y="2268998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橢圓 99"/>
          <p:cNvSpPr/>
          <p:nvPr/>
        </p:nvSpPr>
        <p:spPr>
          <a:xfrm>
            <a:off x="3126836" y="161751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橢圓 100"/>
          <p:cNvSpPr/>
          <p:nvPr/>
        </p:nvSpPr>
        <p:spPr>
          <a:xfrm>
            <a:off x="3129178" y="239608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/>
          <p:cNvSpPr/>
          <p:nvPr/>
        </p:nvSpPr>
        <p:spPr>
          <a:xfrm>
            <a:off x="3117545" y="362409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/>
          <p:cNvSpPr txBox="1"/>
          <p:nvPr/>
        </p:nvSpPr>
        <p:spPr>
          <a:xfrm rot="5400000">
            <a:off x="3114798" y="304639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4" name="矩形 103"/>
          <p:cNvSpPr/>
          <p:nvPr/>
        </p:nvSpPr>
        <p:spPr>
          <a:xfrm>
            <a:off x="1924536" y="374960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5" name="Object 12"/>
          <p:cNvGraphicFramePr>
            <a:graphicFrameLocks noChangeAspect="1"/>
          </p:cNvGraphicFramePr>
          <p:nvPr>
            <p:extLst/>
          </p:nvPr>
        </p:nvGraphicFramePr>
        <p:xfrm>
          <a:off x="1921420" y="3653351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7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10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1420" y="3653351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文字方塊 105"/>
          <p:cNvSpPr txBox="1"/>
          <p:nvPr/>
        </p:nvSpPr>
        <p:spPr>
          <a:xfrm rot="5400000">
            <a:off x="1800468" y="303454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7" name="橢圓 106"/>
          <p:cNvSpPr/>
          <p:nvPr/>
        </p:nvSpPr>
        <p:spPr>
          <a:xfrm>
            <a:off x="4442398" y="161751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/>
          <p:cNvSpPr/>
          <p:nvPr/>
        </p:nvSpPr>
        <p:spPr>
          <a:xfrm>
            <a:off x="4444740" y="239608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4433107" y="362409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文字方塊 109"/>
          <p:cNvSpPr txBox="1"/>
          <p:nvPr/>
        </p:nvSpPr>
        <p:spPr>
          <a:xfrm rot="5400000">
            <a:off x="4430360" y="304639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1" name="橢圓 110"/>
          <p:cNvSpPr/>
          <p:nvPr/>
        </p:nvSpPr>
        <p:spPr>
          <a:xfrm>
            <a:off x="5842715" y="159840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5845057" y="235831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/>
          <p:cNvSpPr/>
          <p:nvPr/>
        </p:nvSpPr>
        <p:spPr>
          <a:xfrm>
            <a:off x="5852085" y="360499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文字方塊 113"/>
          <p:cNvSpPr txBox="1"/>
          <p:nvPr/>
        </p:nvSpPr>
        <p:spPr>
          <a:xfrm rot="5400000">
            <a:off x="5849338" y="302412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5014443" y="155893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5032066" y="234443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5044246" y="360072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18" name="直線單箭頭接點 117"/>
          <p:cNvCxnSpPr>
            <a:stCxn id="100" idx="6"/>
            <a:endCxn id="107" idx="2"/>
          </p:cNvCxnSpPr>
          <p:nvPr/>
        </p:nvCxnSpPr>
        <p:spPr>
          <a:xfrm>
            <a:off x="3700994" y="190459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/>
          <p:nvPr/>
        </p:nvCxnSpPr>
        <p:spPr>
          <a:xfrm>
            <a:off x="3700994" y="269634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>
            <a:off x="3691703" y="391831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101" idx="6"/>
            <a:endCxn id="107" idx="2"/>
          </p:cNvCxnSpPr>
          <p:nvPr/>
        </p:nvCxnSpPr>
        <p:spPr>
          <a:xfrm flipV="1">
            <a:off x="3703336" y="1904595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stCxn id="100" idx="6"/>
            <a:endCxn id="108" idx="2"/>
          </p:cNvCxnSpPr>
          <p:nvPr/>
        </p:nvCxnSpPr>
        <p:spPr>
          <a:xfrm>
            <a:off x="3700994" y="1904595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>
            <a:stCxn id="100" idx="6"/>
            <a:endCxn id="109" idx="2"/>
          </p:cNvCxnSpPr>
          <p:nvPr/>
        </p:nvCxnSpPr>
        <p:spPr>
          <a:xfrm>
            <a:off x="3700994" y="1904595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stCxn id="101" idx="6"/>
            <a:endCxn id="109" idx="2"/>
          </p:cNvCxnSpPr>
          <p:nvPr/>
        </p:nvCxnSpPr>
        <p:spPr>
          <a:xfrm>
            <a:off x="3703336" y="2683165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>
            <a:stCxn id="102" idx="6"/>
            <a:endCxn id="107" idx="2"/>
          </p:cNvCxnSpPr>
          <p:nvPr/>
        </p:nvCxnSpPr>
        <p:spPr>
          <a:xfrm flipV="1">
            <a:off x="3691703" y="1904595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02" idx="6"/>
            <a:endCxn id="108" idx="2"/>
          </p:cNvCxnSpPr>
          <p:nvPr/>
        </p:nvCxnSpPr>
        <p:spPr>
          <a:xfrm flipV="1">
            <a:off x="3691703" y="2683165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>
            <a:endCxn id="100" idx="2"/>
          </p:cNvCxnSpPr>
          <p:nvPr/>
        </p:nvCxnSpPr>
        <p:spPr>
          <a:xfrm flipV="1">
            <a:off x="2267436" y="1904595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stCxn id="97" idx="3"/>
            <a:endCxn id="101" idx="2"/>
          </p:cNvCxnSpPr>
          <p:nvPr/>
        </p:nvCxnSpPr>
        <p:spPr>
          <a:xfrm>
            <a:off x="2263729" y="1952969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97" idx="3"/>
            <a:endCxn id="102" idx="2"/>
          </p:cNvCxnSpPr>
          <p:nvPr/>
        </p:nvCxnSpPr>
        <p:spPr>
          <a:xfrm>
            <a:off x="2263729" y="1952969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stCxn id="99" idx="3"/>
            <a:endCxn id="100" idx="2"/>
          </p:cNvCxnSpPr>
          <p:nvPr/>
        </p:nvCxnSpPr>
        <p:spPr>
          <a:xfrm flipV="1">
            <a:off x="2291249" y="1904595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>
            <a:stCxn id="96" idx="3"/>
            <a:endCxn id="101" idx="2"/>
          </p:cNvCxnSpPr>
          <p:nvPr/>
        </p:nvCxnSpPr>
        <p:spPr>
          <a:xfrm>
            <a:off x="2257911" y="2523298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/>
          <p:cNvCxnSpPr>
            <a:stCxn id="96" idx="3"/>
            <a:endCxn id="102" idx="2"/>
          </p:cNvCxnSpPr>
          <p:nvPr/>
        </p:nvCxnSpPr>
        <p:spPr>
          <a:xfrm>
            <a:off x="2257911" y="2523298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/>
          <p:cNvCxnSpPr>
            <a:stCxn id="105" idx="3"/>
            <a:endCxn id="100" idx="2"/>
          </p:cNvCxnSpPr>
          <p:nvPr/>
        </p:nvCxnSpPr>
        <p:spPr>
          <a:xfrm flipV="1">
            <a:off x="2329408" y="1904595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/>
          <p:cNvCxnSpPr>
            <a:stCxn id="105" idx="3"/>
            <a:endCxn id="101" idx="2"/>
          </p:cNvCxnSpPr>
          <p:nvPr/>
        </p:nvCxnSpPr>
        <p:spPr>
          <a:xfrm flipV="1">
            <a:off x="2303039" y="2683165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/>
          <p:cNvCxnSpPr>
            <a:stCxn id="105" idx="3"/>
            <a:endCxn id="102" idx="2"/>
          </p:cNvCxnSpPr>
          <p:nvPr/>
        </p:nvCxnSpPr>
        <p:spPr>
          <a:xfrm>
            <a:off x="2303039" y="3897771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 rot="5400000">
            <a:off x="7122356" y="305509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37" name="文字方塊 136"/>
          <p:cNvSpPr txBox="1"/>
          <p:nvPr/>
        </p:nvSpPr>
        <p:spPr>
          <a:xfrm>
            <a:off x="7191449" y="153627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138" name="文字方塊 137"/>
          <p:cNvSpPr txBox="1"/>
          <p:nvPr/>
        </p:nvSpPr>
        <p:spPr>
          <a:xfrm>
            <a:off x="7180166" y="233449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139" name="文字方塊 138"/>
          <p:cNvSpPr txBox="1"/>
          <p:nvPr/>
        </p:nvSpPr>
        <p:spPr>
          <a:xfrm>
            <a:off x="7180166" y="3600723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318544" y="2185783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79" name="矩形 78"/>
          <p:cNvSpPr/>
          <p:nvPr/>
        </p:nvSpPr>
        <p:spPr>
          <a:xfrm>
            <a:off x="3706747" y="2193987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0" name="矩形 79"/>
          <p:cNvSpPr/>
          <p:nvPr/>
        </p:nvSpPr>
        <p:spPr>
          <a:xfrm>
            <a:off x="5172752" y="2187088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L</a:t>
            </a:r>
            <a:endParaRPr lang="zh-TW" altLang="en-US" sz="2400" baseline="30000" dirty="0"/>
          </a:p>
        </p:txBody>
      </p:sp>
      <p:sp>
        <p:nvSpPr>
          <p:cNvPr id="82" name="矩形 81"/>
          <p:cNvSpPr/>
          <p:nvPr/>
        </p:nvSpPr>
        <p:spPr>
          <a:xfrm>
            <a:off x="4322227" y="2527382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3" name="矩形 82"/>
          <p:cNvSpPr/>
          <p:nvPr/>
        </p:nvSpPr>
        <p:spPr>
          <a:xfrm>
            <a:off x="5812126" y="2503875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b</a:t>
            </a:r>
            <a:r>
              <a:rPr lang="en-US" altLang="zh-TW" sz="2400" baseline="30000" dirty="0" err="1"/>
              <a:t>L</a:t>
            </a:r>
            <a:endParaRPr lang="zh-TW" altLang="en-US" sz="2400" baseline="30000" dirty="0"/>
          </a:p>
        </p:txBody>
      </p:sp>
      <p:sp>
        <p:nvSpPr>
          <p:cNvPr id="88" name="矩形 87"/>
          <p:cNvSpPr/>
          <p:nvPr/>
        </p:nvSpPr>
        <p:spPr>
          <a:xfrm>
            <a:off x="2230673" y="358102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89" name="矩形 88"/>
          <p:cNvSpPr/>
          <p:nvPr/>
        </p:nvSpPr>
        <p:spPr>
          <a:xfrm>
            <a:off x="3540087" y="358102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90" name="矩形 89"/>
          <p:cNvSpPr/>
          <p:nvPr/>
        </p:nvSpPr>
        <p:spPr>
          <a:xfrm>
            <a:off x="4875211" y="359476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92" name="矩形 91"/>
          <p:cNvSpPr/>
          <p:nvPr/>
        </p:nvSpPr>
        <p:spPr>
          <a:xfrm>
            <a:off x="6464825" y="3589712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p:grpSp>
        <p:nvGrpSpPr>
          <p:cNvPr id="4" name="群組 3"/>
          <p:cNvGrpSpPr/>
          <p:nvPr/>
        </p:nvGrpSpPr>
        <p:grpSpPr>
          <a:xfrm>
            <a:off x="162373" y="4820851"/>
            <a:ext cx="3002489" cy="877076"/>
            <a:chOff x="522337" y="4911258"/>
            <a:chExt cx="3002489" cy="877076"/>
          </a:xfrm>
        </p:grpSpPr>
        <p:sp>
          <p:nvSpPr>
            <p:cNvPr id="71" name="矩形 70"/>
            <p:cNvSpPr/>
            <p:nvPr/>
          </p:nvSpPr>
          <p:spPr>
            <a:xfrm>
              <a:off x="2804292" y="4913061"/>
              <a:ext cx="450868" cy="85455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b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982807" y="4935213"/>
              <a:ext cx="807843" cy="8323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1883749" y="4911258"/>
              <a:ext cx="441359" cy="8770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x</a:t>
              </a:r>
              <a:endParaRPr lang="zh-TW" altLang="en-US" sz="2400" dirty="0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2384389" y="5106861"/>
              <a:ext cx="360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字方塊 144"/>
                <p:cNvSpPr txBox="1"/>
                <p:nvPr/>
              </p:nvSpPr>
              <p:spPr>
                <a:xfrm>
                  <a:off x="522337" y="5165130"/>
                  <a:ext cx="30024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5" name="文字方塊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37" y="5165130"/>
                  <a:ext cx="300248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群組 158"/>
          <p:cNvGrpSpPr/>
          <p:nvPr/>
        </p:nvGrpSpPr>
        <p:grpSpPr>
          <a:xfrm>
            <a:off x="3164862" y="5192193"/>
            <a:ext cx="3002489" cy="877076"/>
            <a:chOff x="522337" y="4911258"/>
            <a:chExt cx="3002489" cy="877076"/>
          </a:xfrm>
        </p:grpSpPr>
        <p:sp>
          <p:nvSpPr>
            <p:cNvPr id="160" name="矩形 159"/>
            <p:cNvSpPr/>
            <p:nvPr/>
          </p:nvSpPr>
          <p:spPr>
            <a:xfrm>
              <a:off x="2804292" y="4913061"/>
              <a:ext cx="450868" cy="85455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b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982807" y="4935213"/>
              <a:ext cx="807843" cy="8323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  <p:sp>
          <p:nvSpPr>
            <p:cNvPr id="162" name="矩形 161"/>
            <p:cNvSpPr/>
            <p:nvPr/>
          </p:nvSpPr>
          <p:spPr>
            <a:xfrm>
              <a:off x="1883749" y="4911258"/>
              <a:ext cx="441359" cy="8770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a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p:sp>
          <p:nvSpPr>
            <p:cNvPr id="163" name="文字方塊 162"/>
            <p:cNvSpPr txBox="1"/>
            <p:nvPr/>
          </p:nvSpPr>
          <p:spPr>
            <a:xfrm>
              <a:off x="2384389" y="5106861"/>
              <a:ext cx="360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字方塊 163"/>
                <p:cNvSpPr txBox="1"/>
                <p:nvPr/>
              </p:nvSpPr>
              <p:spPr>
                <a:xfrm>
                  <a:off x="522337" y="5165130"/>
                  <a:ext cx="30024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4" name="文字方塊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37" y="5165130"/>
                  <a:ext cx="3002489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群組 164"/>
          <p:cNvGrpSpPr/>
          <p:nvPr/>
        </p:nvGrpSpPr>
        <p:grpSpPr>
          <a:xfrm>
            <a:off x="6003379" y="5784539"/>
            <a:ext cx="2867836" cy="877076"/>
            <a:chOff x="522337" y="4911258"/>
            <a:chExt cx="2867836" cy="877076"/>
          </a:xfrm>
        </p:grpSpPr>
        <p:sp>
          <p:nvSpPr>
            <p:cNvPr id="166" name="矩形 165"/>
            <p:cNvSpPr/>
            <p:nvPr/>
          </p:nvSpPr>
          <p:spPr>
            <a:xfrm>
              <a:off x="2743512" y="4913061"/>
              <a:ext cx="450868" cy="85455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/>
                <a:t>b</a:t>
              </a:r>
              <a:r>
                <a:rPr lang="en-US" altLang="zh-TW" sz="2400" baseline="30000" dirty="0" err="1"/>
                <a:t>L</a:t>
              </a:r>
              <a:endParaRPr lang="zh-TW" altLang="en-US" sz="2400" baseline="30000" dirty="0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982807" y="4935213"/>
              <a:ext cx="807843" cy="8323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L</a:t>
              </a:r>
              <a:endParaRPr lang="zh-TW" altLang="en-US" sz="2400" baseline="30000" dirty="0"/>
            </a:p>
          </p:txBody>
        </p:sp>
        <p:sp>
          <p:nvSpPr>
            <p:cNvPr id="168" name="矩形 167"/>
            <p:cNvSpPr/>
            <p:nvPr/>
          </p:nvSpPr>
          <p:spPr>
            <a:xfrm>
              <a:off x="1883749" y="4911258"/>
              <a:ext cx="441359" cy="8770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69" name="文字方塊 168"/>
            <p:cNvSpPr txBox="1"/>
            <p:nvPr/>
          </p:nvSpPr>
          <p:spPr>
            <a:xfrm>
              <a:off x="2384389" y="5106861"/>
              <a:ext cx="360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文字方塊 169"/>
                <p:cNvSpPr txBox="1"/>
                <p:nvPr/>
              </p:nvSpPr>
              <p:spPr>
                <a:xfrm>
                  <a:off x="522337" y="5165130"/>
                  <a:ext cx="286783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0" name="文字方塊 1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37" y="5165130"/>
                  <a:ext cx="2867836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0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直線單箭頭接點 6"/>
          <p:cNvCxnSpPr>
            <a:stCxn id="145" idx="3"/>
            <a:endCxn id="89" idx="2"/>
          </p:cNvCxnSpPr>
          <p:nvPr/>
        </p:nvCxnSpPr>
        <p:spPr>
          <a:xfrm flipV="1">
            <a:off x="3164862" y="4458105"/>
            <a:ext cx="595905" cy="80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306246" y="598520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L-1</a:t>
            </a:r>
            <a:endParaRPr lang="zh-TW" altLang="en-US" sz="2400" baseline="30000" dirty="0"/>
          </a:p>
        </p:txBody>
      </p:sp>
      <p:sp>
        <p:nvSpPr>
          <p:cNvPr id="173" name="矩形 172"/>
          <p:cNvSpPr/>
          <p:nvPr/>
        </p:nvSpPr>
        <p:spPr>
          <a:xfrm>
            <a:off x="2881004" y="2531687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4" name="手繪多邊形 23"/>
          <p:cNvSpPr/>
          <p:nvPr/>
        </p:nvSpPr>
        <p:spPr>
          <a:xfrm>
            <a:off x="5351489" y="4437089"/>
            <a:ext cx="882753" cy="1169232"/>
          </a:xfrm>
          <a:custGeom>
            <a:avLst/>
            <a:gdLst>
              <a:gd name="connsiteX0" fmla="*/ 749508 w 882753"/>
              <a:gd name="connsiteY0" fmla="*/ 1169232 h 1169232"/>
              <a:gd name="connsiteX1" fmla="*/ 824459 w 882753"/>
              <a:gd name="connsiteY1" fmla="*/ 779488 h 1169232"/>
              <a:gd name="connsiteX2" fmla="*/ 0 w 882753"/>
              <a:gd name="connsiteY2" fmla="*/ 0 h 116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753" h="1169232">
                <a:moveTo>
                  <a:pt x="749508" y="1169232"/>
                </a:moveTo>
                <a:cubicBezTo>
                  <a:pt x="849442" y="1071796"/>
                  <a:pt x="949377" y="974360"/>
                  <a:pt x="824459" y="779488"/>
                </a:cubicBezTo>
                <a:cubicBezTo>
                  <a:pt x="699541" y="584616"/>
                  <a:pt x="349770" y="292308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 24"/>
          <p:cNvSpPr/>
          <p:nvPr/>
        </p:nvSpPr>
        <p:spPr>
          <a:xfrm>
            <a:off x="6925456" y="4407108"/>
            <a:ext cx="2027943" cy="1783830"/>
          </a:xfrm>
          <a:custGeom>
            <a:avLst/>
            <a:gdLst>
              <a:gd name="connsiteX0" fmla="*/ 1933731 w 2027943"/>
              <a:gd name="connsiteY0" fmla="*/ 1783830 h 1783830"/>
              <a:gd name="connsiteX1" fmla="*/ 1993692 w 2027943"/>
              <a:gd name="connsiteY1" fmla="*/ 1319135 h 1783830"/>
              <a:gd name="connsiteX2" fmla="*/ 1469036 w 2027943"/>
              <a:gd name="connsiteY2" fmla="*/ 449705 h 1783830"/>
              <a:gd name="connsiteX3" fmla="*/ 0 w 2027943"/>
              <a:gd name="connsiteY3" fmla="*/ 0 h 178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7943" h="1783830">
                <a:moveTo>
                  <a:pt x="1933731" y="1783830"/>
                </a:moveTo>
                <a:cubicBezTo>
                  <a:pt x="2002436" y="1662659"/>
                  <a:pt x="2071141" y="1541489"/>
                  <a:pt x="1993692" y="1319135"/>
                </a:cubicBezTo>
                <a:cubicBezTo>
                  <a:pt x="1916243" y="1096781"/>
                  <a:pt x="1801318" y="669561"/>
                  <a:pt x="1469036" y="449705"/>
                </a:cubicBezTo>
                <a:cubicBezTo>
                  <a:pt x="1136754" y="229849"/>
                  <a:pt x="568377" y="11492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34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9" grpId="0" animBg="1"/>
      <p:bldP spid="80" grpId="0" animBg="1"/>
      <p:bldP spid="82" grpId="0" animBg="1"/>
      <p:bldP spid="83" grpId="0" animBg="1"/>
      <p:bldP spid="88" grpId="0" animBg="1"/>
      <p:bldP spid="89" grpId="0" animBg="1"/>
      <p:bldP spid="90" grpId="0" animBg="1"/>
      <p:bldP spid="92" grpId="0" animBg="1"/>
      <p:bldP spid="14" grpId="0"/>
      <p:bldP spid="173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/>
              <p:cNvSpPr txBox="1"/>
              <p:nvPr/>
            </p:nvSpPr>
            <p:spPr>
              <a:xfrm>
                <a:off x="321349" y="5960609"/>
                <a:ext cx="85013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3" name="文字方塊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49" y="5960609"/>
                <a:ext cx="850130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/>
              <p:cNvSpPr txBox="1"/>
              <p:nvPr/>
            </p:nvSpPr>
            <p:spPr>
              <a:xfrm>
                <a:off x="2399137" y="5965343"/>
                <a:ext cx="515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3" name="文字方塊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137" y="5965343"/>
                <a:ext cx="51569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/>
          <p:cNvSpPr/>
          <p:nvPr/>
        </p:nvSpPr>
        <p:spPr>
          <a:xfrm>
            <a:off x="7180166" y="155409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3029726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4355312" y="1590167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5766871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1846623" y="1634155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單箭頭接點 92"/>
          <p:cNvCxnSpPr/>
          <p:nvPr/>
        </p:nvCxnSpPr>
        <p:spPr>
          <a:xfrm>
            <a:off x="6153678" y="2654934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>
            <a:off x="6262994" y="3900824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>
            <a:off x="6129794" y="1876131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15011" y="235184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1920829" y="178151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8" name="Object 12"/>
          <p:cNvGraphicFramePr>
            <a:graphicFrameLocks noChangeAspect="1"/>
          </p:cNvGraphicFramePr>
          <p:nvPr>
            <p:extLst/>
          </p:nvPr>
        </p:nvGraphicFramePr>
        <p:xfrm>
          <a:off x="1933528" y="1686269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9" name="方程式" r:id="rId6" imgW="152280" imgH="215640" progId="Equation.3">
                  <p:embed/>
                </p:oleObj>
              </mc:Choice>
              <mc:Fallback>
                <p:oleObj name="方程式" r:id="rId6" imgW="152280" imgH="215640" progId="Equation.3">
                  <p:embed/>
                  <p:pic>
                    <p:nvPicPr>
                      <p:cNvPr id="9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28" y="1686269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2"/>
          <p:cNvGraphicFramePr>
            <a:graphicFrameLocks noChangeAspect="1"/>
          </p:cNvGraphicFramePr>
          <p:nvPr>
            <p:extLst/>
          </p:nvPr>
        </p:nvGraphicFramePr>
        <p:xfrm>
          <a:off x="1938824" y="2268998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90" name="方程式" r:id="rId8" imgW="164880" imgH="215640" progId="Equation.3">
                  <p:embed/>
                </p:oleObj>
              </mc:Choice>
              <mc:Fallback>
                <p:oleObj name="方程式" r:id="rId8" imgW="164880" imgH="215640" progId="Equation.3">
                  <p:embed/>
                  <p:pic>
                    <p:nvPicPr>
                      <p:cNvPr id="9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824" y="2268998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橢圓 99"/>
          <p:cNvSpPr/>
          <p:nvPr/>
        </p:nvSpPr>
        <p:spPr>
          <a:xfrm>
            <a:off x="3126836" y="161751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橢圓 100"/>
          <p:cNvSpPr/>
          <p:nvPr/>
        </p:nvSpPr>
        <p:spPr>
          <a:xfrm>
            <a:off x="3129178" y="239608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/>
          <p:cNvSpPr/>
          <p:nvPr/>
        </p:nvSpPr>
        <p:spPr>
          <a:xfrm>
            <a:off x="3117545" y="362409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/>
          <p:cNvSpPr txBox="1"/>
          <p:nvPr/>
        </p:nvSpPr>
        <p:spPr>
          <a:xfrm rot="5400000">
            <a:off x="3114798" y="304639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4" name="矩形 103"/>
          <p:cNvSpPr/>
          <p:nvPr/>
        </p:nvSpPr>
        <p:spPr>
          <a:xfrm>
            <a:off x="1924536" y="374960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5" name="Object 12"/>
          <p:cNvGraphicFramePr>
            <a:graphicFrameLocks noChangeAspect="1"/>
          </p:cNvGraphicFramePr>
          <p:nvPr>
            <p:extLst/>
          </p:nvPr>
        </p:nvGraphicFramePr>
        <p:xfrm>
          <a:off x="1921420" y="3653351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91" name="方程式" r:id="rId10" imgW="190440" imgH="228600" progId="Equation.3">
                  <p:embed/>
                </p:oleObj>
              </mc:Choice>
              <mc:Fallback>
                <p:oleObj name="方程式" r:id="rId10" imgW="190440" imgH="228600" progId="Equation.3">
                  <p:embed/>
                  <p:pic>
                    <p:nvPicPr>
                      <p:cNvPr id="10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1420" y="3653351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文字方塊 105"/>
          <p:cNvSpPr txBox="1"/>
          <p:nvPr/>
        </p:nvSpPr>
        <p:spPr>
          <a:xfrm rot="5400000">
            <a:off x="1800468" y="303454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7" name="橢圓 106"/>
          <p:cNvSpPr/>
          <p:nvPr/>
        </p:nvSpPr>
        <p:spPr>
          <a:xfrm>
            <a:off x="4442398" y="161751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/>
          <p:cNvSpPr/>
          <p:nvPr/>
        </p:nvSpPr>
        <p:spPr>
          <a:xfrm>
            <a:off x="4444740" y="239608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4433107" y="362409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文字方塊 109"/>
          <p:cNvSpPr txBox="1"/>
          <p:nvPr/>
        </p:nvSpPr>
        <p:spPr>
          <a:xfrm rot="5400000">
            <a:off x="4430360" y="304639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1" name="橢圓 110"/>
          <p:cNvSpPr/>
          <p:nvPr/>
        </p:nvSpPr>
        <p:spPr>
          <a:xfrm>
            <a:off x="5842715" y="159840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5845057" y="235831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/>
          <p:cNvSpPr/>
          <p:nvPr/>
        </p:nvSpPr>
        <p:spPr>
          <a:xfrm>
            <a:off x="5852085" y="360499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文字方塊 113"/>
          <p:cNvSpPr txBox="1"/>
          <p:nvPr/>
        </p:nvSpPr>
        <p:spPr>
          <a:xfrm rot="5400000">
            <a:off x="5849338" y="302412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5014443" y="155893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5032066" y="234443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5044246" y="360072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18" name="直線單箭頭接點 117"/>
          <p:cNvCxnSpPr>
            <a:stCxn id="100" idx="6"/>
            <a:endCxn id="107" idx="2"/>
          </p:cNvCxnSpPr>
          <p:nvPr/>
        </p:nvCxnSpPr>
        <p:spPr>
          <a:xfrm>
            <a:off x="3700994" y="190459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/>
          <p:nvPr/>
        </p:nvCxnSpPr>
        <p:spPr>
          <a:xfrm>
            <a:off x="3700994" y="269634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>
            <a:off x="3691703" y="391831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101" idx="6"/>
            <a:endCxn id="107" idx="2"/>
          </p:cNvCxnSpPr>
          <p:nvPr/>
        </p:nvCxnSpPr>
        <p:spPr>
          <a:xfrm flipV="1">
            <a:off x="3703336" y="1904595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stCxn id="100" idx="6"/>
            <a:endCxn id="108" idx="2"/>
          </p:cNvCxnSpPr>
          <p:nvPr/>
        </p:nvCxnSpPr>
        <p:spPr>
          <a:xfrm>
            <a:off x="3700994" y="1904595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>
            <a:stCxn id="100" idx="6"/>
            <a:endCxn id="109" idx="2"/>
          </p:cNvCxnSpPr>
          <p:nvPr/>
        </p:nvCxnSpPr>
        <p:spPr>
          <a:xfrm>
            <a:off x="3700994" y="1904595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stCxn id="101" idx="6"/>
            <a:endCxn id="109" idx="2"/>
          </p:cNvCxnSpPr>
          <p:nvPr/>
        </p:nvCxnSpPr>
        <p:spPr>
          <a:xfrm>
            <a:off x="3703336" y="2683165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>
            <a:stCxn id="102" idx="6"/>
            <a:endCxn id="107" idx="2"/>
          </p:cNvCxnSpPr>
          <p:nvPr/>
        </p:nvCxnSpPr>
        <p:spPr>
          <a:xfrm flipV="1">
            <a:off x="3691703" y="1904595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02" idx="6"/>
            <a:endCxn id="108" idx="2"/>
          </p:cNvCxnSpPr>
          <p:nvPr/>
        </p:nvCxnSpPr>
        <p:spPr>
          <a:xfrm flipV="1">
            <a:off x="3691703" y="2683165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>
            <a:endCxn id="100" idx="2"/>
          </p:cNvCxnSpPr>
          <p:nvPr/>
        </p:nvCxnSpPr>
        <p:spPr>
          <a:xfrm flipV="1">
            <a:off x="2267436" y="1904595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stCxn id="97" idx="3"/>
            <a:endCxn id="101" idx="2"/>
          </p:cNvCxnSpPr>
          <p:nvPr/>
        </p:nvCxnSpPr>
        <p:spPr>
          <a:xfrm>
            <a:off x="2263729" y="1952969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97" idx="3"/>
            <a:endCxn id="102" idx="2"/>
          </p:cNvCxnSpPr>
          <p:nvPr/>
        </p:nvCxnSpPr>
        <p:spPr>
          <a:xfrm>
            <a:off x="2263729" y="1952969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stCxn id="99" idx="3"/>
            <a:endCxn id="100" idx="2"/>
          </p:cNvCxnSpPr>
          <p:nvPr/>
        </p:nvCxnSpPr>
        <p:spPr>
          <a:xfrm flipV="1">
            <a:off x="2291249" y="1904595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>
            <a:stCxn id="96" idx="3"/>
            <a:endCxn id="101" idx="2"/>
          </p:cNvCxnSpPr>
          <p:nvPr/>
        </p:nvCxnSpPr>
        <p:spPr>
          <a:xfrm>
            <a:off x="2257911" y="2523298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/>
          <p:cNvCxnSpPr>
            <a:stCxn id="96" idx="3"/>
            <a:endCxn id="102" idx="2"/>
          </p:cNvCxnSpPr>
          <p:nvPr/>
        </p:nvCxnSpPr>
        <p:spPr>
          <a:xfrm>
            <a:off x="2257911" y="2523298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/>
          <p:cNvCxnSpPr>
            <a:stCxn id="105" idx="3"/>
            <a:endCxn id="100" idx="2"/>
          </p:cNvCxnSpPr>
          <p:nvPr/>
        </p:nvCxnSpPr>
        <p:spPr>
          <a:xfrm flipV="1">
            <a:off x="2329408" y="1904595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/>
          <p:cNvCxnSpPr>
            <a:stCxn id="105" idx="3"/>
            <a:endCxn id="101" idx="2"/>
          </p:cNvCxnSpPr>
          <p:nvPr/>
        </p:nvCxnSpPr>
        <p:spPr>
          <a:xfrm flipV="1">
            <a:off x="2303039" y="2683165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/>
          <p:cNvCxnSpPr>
            <a:stCxn id="105" idx="3"/>
            <a:endCxn id="102" idx="2"/>
          </p:cNvCxnSpPr>
          <p:nvPr/>
        </p:nvCxnSpPr>
        <p:spPr>
          <a:xfrm>
            <a:off x="2303039" y="3897771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 rot="5400000">
            <a:off x="7122356" y="305509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37" name="文字方塊 136"/>
          <p:cNvSpPr txBox="1"/>
          <p:nvPr/>
        </p:nvSpPr>
        <p:spPr>
          <a:xfrm>
            <a:off x="7191449" y="153627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138" name="文字方塊 137"/>
          <p:cNvSpPr txBox="1"/>
          <p:nvPr/>
        </p:nvSpPr>
        <p:spPr>
          <a:xfrm>
            <a:off x="7180166" y="233449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139" name="文字方塊 138"/>
          <p:cNvSpPr txBox="1"/>
          <p:nvPr/>
        </p:nvSpPr>
        <p:spPr>
          <a:xfrm>
            <a:off x="7180166" y="3600723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318544" y="2185783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79" name="矩形 78"/>
          <p:cNvSpPr/>
          <p:nvPr/>
        </p:nvSpPr>
        <p:spPr>
          <a:xfrm>
            <a:off x="3706747" y="2193987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0" name="矩形 79"/>
          <p:cNvSpPr/>
          <p:nvPr/>
        </p:nvSpPr>
        <p:spPr>
          <a:xfrm>
            <a:off x="5172752" y="2187088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L</a:t>
            </a:r>
            <a:endParaRPr lang="zh-TW" altLang="en-US" sz="2400" baseline="30000" dirty="0"/>
          </a:p>
        </p:txBody>
      </p:sp>
      <p:sp>
        <p:nvSpPr>
          <p:cNvPr id="82" name="矩形 81"/>
          <p:cNvSpPr/>
          <p:nvPr/>
        </p:nvSpPr>
        <p:spPr>
          <a:xfrm>
            <a:off x="4322227" y="2527382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3" name="矩形 82"/>
          <p:cNvSpPr/>
          <p:nvPr/>
        </p:nvSpPr>
        <p:spPr>
          <a:xfrm>
            <a:off x="5812126" y="2503875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b</a:t>
            </a:r>
            <a:r>
              <a:rPr lang="en-US" altLang="zh-TW" sz="2400" baseline="30000" dirty="0" err="1"/>
              <a:t>L</a:t>
            </a:r>
            <a:endParaRPr lang="zh-TW" altLang="en-US" sz="2400" baseline="30000" dirty="0"/>
          </a:p>
        </p:txBody>
      </p:sp>
      <p:sp>
        <p:nvSpPr>
          <p:cNvPr id="88" name="矩形 87"/>
          <p:cNvSpPr/>
          <p:nvPr/>
        </p:nvSpPr>
        <p:spPr>
          <a:xfrm>
            <a:off x="2230673" y="358102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89" name="矩形 88"/>
          <p:cNvSpPr/>
          <p:nvPr/>
        </p:nvSpPr>
        <p:spPr>
          <a:xfrm>
            <a:off x="3540087" y="358102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90" name="矩形 89"/>
          <p:cNvSpPr/>
          <p:nvPr/>
        </p:nvSpPr>
        <p:spPr>
          <a:xfrm>
            <a:off x="4875211" y="359476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92" name="矩形 91"/>
          <p:cNvSpPr/>
          <p:nvPr/>
        </p:nvSpPr>
        <p:spPr>
          <a:xfrm>
            <a:off x="6464825" y="3589712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p:sp>
        <p:nvSpPr>
          <p:cNvPr id="85" name="矩形 84"/>
          <p:cNvSpPr/>
          <p:nvPr/>
        </p:nvSpPr>
        <p:spPr>
          <a:xfrm>
            <a:off x="521225" y="4593012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p:grpSp>
        <p:nvGrpSpPr>
          <p:cNvPr id="6" name="群組 5"/>
          <p:cNvGrpSpPr/>
          <p:nvPr/>
        </p:nvGrpSpPr>
        <p:grpSpPr>
          <a:xfrm>
            <a:off x="1022727" y="4582414"/>
            <a:ext cx="1423980" cy="877076"/>
            <a:chOff x="3047770" y="5664328"/>
            <a:chExt cx="1423980" cy="8770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3047770" y="5918200"/>
                  <a:ext cx="142398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770" y="5918200"/>
                  <a:ext cx="1423980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717" b="-344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/>
            <p:cNvSpPr/>
            <p:nvPr/>
          </p:nvSpPr>
          <p:spPr>
            <a:xfrm>
              <a:off x="3778163" y="5664328"/>
              <a:ext cx="441359" cy="8770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x</a:t>
              </a:r>
              <a:endParaRPr lang="zh-TW" altLang="en-US" sz="2400" dirty="0"/>
            </a:p>
          </p:txBody>
        </p:sp>
      </p:grpSp>
      <p:sp>
        <p:nvSpPr>
          <p:cNvPr id="140" name="矩形 139"/>
          <p:cNvSpPr/>
          <p:nvPr/>
        </p:nvSpPr>
        <p:spPr>
          <a:xfrm>
            <a:off x="5934446" y="5686811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41" name="矩形 140"/>
          <p:cNvSpPr/>
          <p:nvPr/>
        </p:nvSpPr>
        <p:spPr>
          <a:xfrm>
            <a:off x="4112961" y="5708963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42" name="矩形 141"/>
          <p:cNvSpPr/>
          <p:nvPr/>
        </p:nvSpPr>
        <p:spPr>
          <a:xfrm>
            <a:off x="5013903" y="5685008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514543" y="5880611"/>
            <a:ext cx="36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/>
              <p:cNvSpPr txBox="1"/>
              <p:nvPr/>
            </p:nvSpPr>
            <p:spPr>
              <a:xfrm>
                <a:off x="3652491" y="5938880"/>
                <a:ext cx="3002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7" name="文字方塊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491" y="5938880"/>
                <a:ext cx="3002489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/>
          <p:cNvSpPr/>
          <p:nvPr/>
        </p:nvSpPr>
        <p:spPr>
          <a:xfrm>
            <a:off x="6876409" y="5703455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50" name="矩形 149"/>
          <p:cNvSpPr/>
          <p:nvPr/>
        </p:nvSpPr>
        <p:spPr>
          <a:xfrm>
            <a:off x="2825706" y="5725607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52" name="文字方塊 151"/>
          <p:cNvSpPr txBox="1"/>
          <p:nvPr/>
        </p:nvSpPr>
        <p:spPr>
          <a:xfrm>
            <a:off x="6521219" y="5892199"/>
            <a:ext cx="36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155" name="矩形 154"/>
          <p:cNvSpPr/>
          <p:nvPr/>
        </p:nvSpPr>
        <p:spPr>
          <a:xfrm>
            <a:off x="8091450" y="5685008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b</a:t>
            </a:r>
            <a:r>
              <a:rPr lang="en-US" altLang="zh-TW" sz="2400" baseline="30000" dirty="0" err="1"/>
              <a:t>L</a:t>
            </a:r>
            <a:endParaRPr lang="zh-TW" altLang="en-US" sz="2400" baseline="30000" dirty="0"/>
          </a:p>
        </p:txBody>
      </p:sp>
      <p:sp>
        <p:nvSpPr>
          <p:cNvPr id="156" name="矩形 155"/>
          <p:cNvSpPr/>
          <p:nvPr/>
        </p:nvSpPr>
        <p:spPr>
          <a:xfrm>
            <a:off x="1129407" y="5718373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L</a:t>
            </a:r>
            <a:endParaRPr lang="zh-TW" altLang="en-US" sz="2400" baseline="30000" dirty="0"/>
          </a:p>
        </p:txBody>
      </p:sp>
      <p:sp>
        <p:nvSpPr>
          <p:cNvPr id="158" name="文字方塊 157"/>
          <p:cNvSpPr txBox="1"/>
          <p:nvPr/>
        </p:nvSpPr>
        <p:spPr>
          <a:xfrm>
            <a:off x="7780895" y="5884466"/>
            <a:ext cx="36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860078" y="5819056"/>
            <a:ext cx="719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74" name="矩形 173"/>
          <p:cNvSpPr/>
          <p:nvPr/>
        </p:nvSpPr>
        <p:spPr>
          <a:xfrm>
            <a:off x="2881004" y="2531687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75" name="文字方塊 174"/>
          <p:cNvSpPr txBox="1"/>
          <p:nvPr/>
        </p:nvSpPr>
        <p:spPr>
          <a:xfrm>
            <a:off x="7372935" y="5774436"/>
            <a:ext cx="719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76" name="文字方塊 175"/>
          <p:cNvSpPr txBox="1"/>
          <p:nvPr/>
        </p:nvSpPr>
        <p:spPr>
          <a:xfrm>
            <a:off x="2777295" y="4572908"/>
            <a:ext cx="5539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Using parallel computing techniques to speed up matrix operation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6323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53" grpId="0"/>
      <p:bldP spid="85" grpId="0" animBg="1"/>
      <p:bldP spid="140" grpId="0" animBg="1"/>
      <p:bldP spid="141" grpId="0" animBg="1"/>
      <p:bldP spid="142" grpId="0" animBg="1"/>
      <p:bldP spid="146" grpId="0"/>
      <p:bldP spid="147" grpId="0"/>
      <p:bldP spid="149" grpId="0" animBg="1"/>
      <p:bldP spid="150" grpId="0" animBg="1"/>
      <p:bldP spid="152" grpId="0"/>
      <p:bldP spid="155" grpId="0" animBg="1"/>
      <p:bldP spid="156" grpId="0" animBg="1"/>
      <p:bldP spid="158" grpId="0"/>
      <p:bldP spid="8" grpId="0"/>
      <p:bldP spid="175" grpId="0"/>
      <p:bldP spid="17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26217" y="2617301"/>
            <a:ext cx="5940000" cy="14356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26468" y="4736078"/>
            <a:ext cx="2160000" cy="7110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154004" y="1225508"/>
            <a:ext cx="951870" cy="513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603224" y="3267468"/>
            <a:ext cx="1215431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8 layers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553549" y="2089406"/>
            <a:ext cx="141615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layers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099194" y="1065629"/>
            <a:ext cx="141615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22 layers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93548" y="6214211"/>
            <a:ext cx="246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AlexNet</a:t>
            </a:r>
            <a:r>
              <a:rPr lang="en-US" altLang="zh-TW" sz="2400" dirty="0"/>
              <a:t> (2012)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647336" y="6260151"/>
            <a:ext cx="1870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VGG (2014)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953756" y="6228240"/>
            <a:ext cx="2450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GoogleNet</a:t>
            </a:r>
            <a:r>
              <a:rPr lang="en-US" altLang="zh-TW" sz="2400" dirty="0"/>
              <a:t> (2014)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89648" y="4571387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16.4%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053233" y="401634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7.3%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527495" y="379050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6.7%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4796" y="1853463"/>
            <a:ext cx="2503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http://cs231n.stanford.edu/slides/winter1516_lecture8.pdf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369439" y="258408"/>
            <a:ext cx="5325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Deep = Many hidden layers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7190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042292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2918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29" y="-420596"/>
            <a:ext cx="454038" cy="64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24994" y="5398387"/>
            <a:ext cx="932400" cy="2253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62159" y="5773421"/>
            <a:ext cx="255600" cy="841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2876875" y="5136892"/>
            <a:ext cx="149627" cy="8064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37659" y="5927519"/>
            <a:ext cx="1449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AlexNet</a:t>
            </a:r>
            <a:r>
              <a:rPr lang="en-US" altLang="zh-TW" sz="2400" dirty="0"/>
              <a:t> (2012)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017258" y="5927518"/>
            <a:ext cx="1870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VGG </a:t>
            </a:r>
          </a:p>
          <a:p>
            <a:pPr algn="ctr"/>
            <a:r>
              <a:rPr lang="en-US" altLang="zh-TW" sz="2400" dirty="0"/>
              <a:t>(2014)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265704" y="5898489"/>
            <a:ext cx="245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GoogleNet</a:t>
            </a:r>
            <a:r>
              <a:rPr lang="en-US" altLang="zh-TW" sz="2400" dirty="0"/>
              <a:t> </a:t>
            </a:r>
          </a:p>
          <a:p>
            <a:pPr algn="ctr"/>
            <a:r>
              <a:rPr lang="en-US" altLang="zh-TW" sz="2400" dirty="0"/>
              <a:t>(2014)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588821" y="1715553"/>
            <a:ext cx="165214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152 layers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050100" y="4255315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3.57%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050100" y="5921899"/>
            <a:ext cx="245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Residual Net </a:t>
            </a:r>
          </a:p>
          <a:p>
            <a:pPr algn="ctr"/>
            <a:r>
              <a:rPr lang="en-US" altLang="zh-TW" sz="2400" dirty="0"/>
              <a:t>(2015)</a:t>
            </a:r>
            <a:endParaRPr lang="zh-TW" altLang="en-US" sz="2400" dirty="0"/>
          </a:p>
        </p:txBody>
      </p:sp>
      <p:grpSp>
        <p:nvGrpSpPr>
          <p:cNvPr id="2" name="群組 1"/>
          <p:cNvGrpSpPr/>
          <p:nvPr/>
        </p:nvGrpSpPr>
        <p:grpSpPr>
          <a:xfrm>
            <a:off x="7182194" y="1153594"/>
            <a:ext cx="1652144" cy="5620695"/>
            <a:chOff x="7182194" y="1153594"/>
            <a:chExt cx="1652144" cy="562069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78877" y="1640939"/>
              <a:ext cx="840310" cy="4276800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7458824" y="5943292"/>
              <a:ext cx="11575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Taipei</a:t>
              </a:r>
            </a:p>
            <a:p>
              <a:pPr algn="ctr"/>
              <a:r>
                <a:rPr lang="en-US" altLang="zh-TW" sz="2400" dirty="0"/>
                <a:t>101</a:t>
              </a:r>
              <a:endParaRPr lang="zh-TW" altLang="en-US" sz="2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7182194" y="1153594"/>
              <a:ext cx="1652144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101 layers</a:t>
              </a:r>
              <a:endParaRPr lang="zh-TW" altLang="en-US" sz="2400" dirty="0"/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224124" y="5529771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16.4%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828754" y="5289959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7.3%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318821" y="5301372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6.7%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69439" y="258408"/>
            <a:ext cx="5325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Deep = Many hidden layers</a:t>
            </a:r>
            <a:endParaRPr lang="zh-TW" altLang="en-US" sz="32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37541" y="2831107"/>
            <a:ext cx="1480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Special </a:t>
            </a:r>
          </a:p>
          <a:p>
            <a:pPr algn="ctr"/>
            <a:r>
              <a:rPr lang="en-US" altLang="zh-TW" sz="2400" dirty="0"/>
              <a:t>structure</a:t>
            </a:r>
            <a:endParaRPr lang="zh-TW" altLang="en-US" sz="2400" dirty="0"/>
          </a:p>
        </p:txBody>
      </p:sp>
      <p:cxnSp>
        <p:nvCxnSpPr>
          <p:cNvPr id="27" name="直線單箭頭接點 26"/>
          <p:cNvCxnSpPr/>
          <p:nvPr/>
        </p:nvCxnSpPr>
        <p:spPr>
          <a:xfrm flipV="1">
            <a:off x="2845981" y="3813360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083573" y="2649750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083573" y="3502548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2847356" y="2969064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2847356" y="2116266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2158866" y="271940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橢圓 39"/>
          <p:cNvSpPr/>
          <p:nvPr/>
        </p:nvSpPr>
        <p:spPr>
          <a:xfrm>
            <a:off x="2405927" y="2718956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橢圓 40"/>
          <p:cNvSpPr/>
          <p:nvPr/>
        </p:nvSpPr>
        <p:spPr>
          <a:xfrm>
            <a:off x="2661220" y="2718956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橢圓 41"/>
          <p:cNvSpPr/>
          <p:nvPr/>
        </p:nvSpPr>
        <p:spPr>
          <a:xfrm>
            <a:off x="2900875" y="272195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橢圓 42"/>
          <p:cNvSpPr/>
          <p:nvPr/>
        </p:nvSpPr>
        <p:spPr>
          <a:xfrm>
            <a:off x="3143525" y="2718956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/>
          <p:cNvSpPr/>
          <p:nvPr/>
        </p:nvSpPr>
        <p:spPr>
          <a:xfrm>
            <a:off x="3403229" y="271876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/>
          <p:cNvSpPr/>
          <p:nvPr/>
        </p:nvSpPr>
        <p:spPr>
          <a:xfrm>
            <a:off x="2158866" y="351792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橢圓 45"/>
          <p:cNvSpPr/>
          <p:nvPr/>
        </p:nvSpPr>
        <p:spPr>
          <a:xfrm>
            <a:off x="2405927" y="351747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橢圓 46"/>
          <p:cNvSpPr/>
          <p:nvPr/>
        </p:nvSpPr>
        <p:spPr>
          <a:xfrm>
            <a:off x="2661220" y="351747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橢圓 47"/>
          <p:cNvSpPr/>
          <p:nvPr/>
        </p:nvSpPr>
        <p:spPr>
          <a:xfrm>
            <a:off x="2900875" y="3520471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橢圓 48"/>
          <p:cNvSpPr/>
          <p:nvPr/>
        </p:nvSpPr>
        <p:spPr>
          <a:xfrm>
            <a:off x="3143525" y="351747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橢圓 49"/>
          <p:cNvSpPr/>
          <p:nvPr/>
        </p:nvSpPr>
        <p:spPr>
          <a:xfrm>
            <a:off x="3403229" y="351728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1" name="直線接點 50"/>
          <p:cNvCxnSpPr/>
          <p:nvPr/>
        </p:nvCxnSpPr>
        <p:spPr>
          <a:xfrm>
            <a:off x="2846338" y="4094850"/>
            <a:ext cx="11367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V="1">
            <a:off x="3983110" y="2481721"/>
            <a:ext cx="0" cy="15688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2901352" y="2481721"/>
            <a:ext cx="10401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994400" y="2437031"/>
            <a:ext cx="553367" cy="788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532733" y="2046177"/>
            <a:ext cx="3674221" cy="243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4206954" y="2046177"/>
            <a:ext cx="1787446" cy="3908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flipH="1">
            <a:off x="4206954" y="3246605"/>
            <a:ext cx="1764304" cy="12669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32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2" grpId="0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Highway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Residual Network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Highway Network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04340" y="5715298"/>
            <a:ext cx="41348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Deep Residual Learning for Image Recognition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http://arxiv.org/abs/1512.03385</a:t>
            </a:r>
            <a:endParaRPr lang="en-US" altLang="zh-TW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47383" y="5785601"/>
            <a:ext cx="3647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Training Very Deep Networks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https://arxiv.org/pdf/1507.06228v2.pdf</a:t>
            </a:r>
          </a:p>
        </p:txBody>
      </p:sp>
      <p:sp>
        <p:nvSpPr>
          <p:cNvPr id="7" name="矩形 6"/>
          <p:cNvSpPr/>
          <p:nvPr/>
        </p:nvSpPr>
        <p:spPr>
          <a:xfrm>
            <a:off x="1238650" y="3539842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238650" y="4392640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2002433" y="3859156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2002433" y="4711954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2002433" y="3006358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2002433" y="5256455"/>
            <a:ext cx="0" cy="30458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002433" y="2409458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1313943" y="360949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1561004" y="360904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1816297" y="360904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2055952" y="3612042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/>
          <p:cNvSpPr/>
          <p:nvPr/>
        </p:nvSpPr>
        <p:spPr>
          <a:xfrm>
            <a:off x="2298602" y="360904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2558306" y="360885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1313943" y="440802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1561004" y="440756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1816297" y="440756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2055952" y="4410563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2298602" y="440756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2558306" y="440738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/>
          <p:cNvSpPr/>
          <p:nvPr/>
        </p:nvSpPr>
        <p:spPr>
          <a:xfrm>
            <a:off x="1816297" y="2676200"/>
            <a:ext cx="377621" cy="3776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altLang="zh-TW" sz="2400" dirty="0"/>
              <a:t>+</a:t>
            </a:r>
            <a:endParaRPr lang="zh-TW" altLang="en-US" sz="2400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2022421" y="5103841"/>
            <a:ext cx="12536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V="1">
            <a:off x="3276093" y="2865010"/>
            <a:ext cx="0" cy="22388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H="1">
            <a:off x="2235952" y="2865010"/>
            <a:ext cx="10401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6106209" y="4119753"/>
            <a:ext cx="1567543" cy="319314"/>
            <a:chOff x="5754347" y="3836831"/>
            <a:chExt cx="1567543" cy="319314"/>
          </a:xfrm>
        </p:grpSpPr>
        <p:sp>
          <p:nvSpPr>
            <p:cNvPr id="41" name="矩形 40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3" name="橢圓 42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橢圓 44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橢圓 45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7" name="橢圓 46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49" name="直線單箭頭接點 48"/>
          <p:cNvCxnSpPr/>
          <p:nvPr/>
        </p:nvCxnSpPr>
        <p:spPr>
          <a:xfrm flipH="1" flipV="1">
            <a:off x="6885330" y="3011892"/>
            <a:ext cx="368452" cy="3801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6871178" y="2472874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425866" y="3053821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V="1">
            <a:off x="8150216" y="3006358"/>
            <a:ext cx="0" cy="1964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endCxn id="41" idx="2"/>
          </p:cNvCxnSpPr>
          <p:nvPr/>
        </p:nvCxnSpPr>
        <p:spPr>
          <a:xfrm flipV="1">
            <a:off x="6860196" y="4439067"/>
            <a:ext cx="0" cy="9408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V="1">
            <a:off x="6860196" y="5390962"/>
            <a:ext cx="0" cy="30458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6883844" y="4971035"/>
            <a:ext cx="12536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>
            <a:off x="5589910" y="4971035"/>
            <a:ext cx="125367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 flipV="1">
            <a:off x="5589910" y="3242375"/>
            <a:ext cx="0" cy="1728976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5589910" y="3242375"/>
            <a:ext cx="1513601" cy="0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/>
          <p:cNvSpPr txBox="1"/>
          <p:nvPr/>
        </p:nvSpPr>
        <p:spPr>
          <a:xfrm>
            <a:off x="3189598" y="3740169"/>
            <a:ext cx="93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8048969" y="3907105"/>
            <a:ext cx="93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180801" y="3666383"/>
            <a:ext cx="1438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Gate controller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63" name="直線單箭頭接點 62"/>
          <p:cNvCxnSpPr/>
          <p:nvPr/>
        </p:nvCxnSpPr>
        <p:spPr>
          <a:xfrm flipV="1">
            <a:off x="6852867" y="3539842"/>
            <a:ext cx="0" cy="579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25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單箭頭接點 24"/>
          <p:cNvCxnSpPr/>
          <p:nvPr/>
        </p:nvCxnSpPr>
        <p:spPr>
          <a:xfrm flipV="1">
            <a:off x="1382278" y="783386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群組 69"/>
          <p:cNvGrpSpPr/>
          <p:nvPr/>
        </p:nvGrpSpPr>
        <p:grpSpPr>
          <a:xfrm>
            <a:off x="649156" y="4309371"/>
            <a:ext cx="1821328" cy="1848542"/>
            <a:chOff x="6090366" y="3664535"/>
            <a:chExt cx="1821328" cy="1848542"/>
          </a:xfrm>
        </p:grpSpPr>
        <p:grpSp>
          <p:nvGrpSpPr>
            <p:cNvPr id="4" name="群組 3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橢圓 5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7" name="橢圓 6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" name="橢圓 9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12" name="直線單箭頭接點 11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 flipV="1">
              <a:off x="6860196" y="4732688"/>
              <a:ext cx="0" cy="7803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群組 70"/>
          <p:cNvGrpSpPr/>
          <p:nvPr/>
        </p:nvGrpSpPr>
        <p:grpSpPr>
          <a:xfrm>
            <a:off x="635358" y="2747292"/>
            <a:ext cx="1821328" cy="1567865"/>
            <a:chOff x="6090366" y="3664535"/>
            <a:chExt cx="1821328" cy="1567865"/>
          </a:xfrm>
        </p:grpSpPr>
        <p:grpSp>
          <p:nvGrpSpPr>
            <p:cNvPr id="72" name="群組 71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1" name="橢圓 80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2" name="橢圓 81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3" name="橢圓 82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4" name="橢圓 83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5" name="橢圓 84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73" name="直線單箭頭接點 72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6860196" y="4732687"/>
              <a:ext cx="0" cy="4997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群組 85"/>
          <p:cNvGrpSpPr/>
          <p:nvPr/>
        </p:nvGrpSpPr>
        <p:grpSpPr>
          <a:xfrm>
            <a:off x="629062" y="1173265"/>
            <a:ext cx="1821328" cy="1567865"/>
            <a:chOff x="6090366" y="3664535"/>
            <a:chExt cx="1821328" cy="1567865"/>
          </a:xfrm>
        </p:grpSpPr>
        <p:grpSp>
          <p:nvGrpSpPr>
            <p:cNvPr id="87" name="群組 86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6" name="橢圓 95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7" name="橢圓 96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橢圓 97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橢圓 98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0" name="橢圓 99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88" name="直線單箭頭接點 87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/>
            <p:cNvCxnSpPr/>
            <p:nvPr/>
          </p:nvCxnSpPr>
          <p:spPr>
            <a:xfrm flipV="1">
              <a:off x="6860196" y="4732687"/>
              <a:ext cx="0" cy="4997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文字方塊 102"/>
          <p:cNvSpPr txBox="1"/>
          <p:nvPr/>
        </p:nvSpPr>
        <p:spPr>
          <a:xfrm>
            <a:off x="617315" y="6180676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525785" y="240621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107" name="直線單箭頭接點 106"/>
          <p:cNvCxnSpPr/>
          <p:nvPr/>
        </p:nvCxnSpPr>
        <p:spPr>
          <a:xfrm flipV="1">
            <a:off x="4621333" y="783386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群組 108"/>
          <p:cNvGrpSpPr/>
          <p:nvPr/>
        </p:nvGrpSpPr>
        <p:grpSpPr>
          <a:xfrm>
            <a:off x="3888211" y="5035228"/>
            <a:ext cx="1567543" cy="319314"/>
            <a:chOff x="5754347" y="3836831"/>
            <a:chExt cx="1567543" cy="319314"/>
          </a:xfrm>
        </p:grpSpPr>
        <p:sp>
          <p:nvSpPr>
            <p:cNvPr id="116" name="矩形 115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橢圓 116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8" name="橢圓 117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9" name="橢圓 118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0" name="橢圓 119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1" name="橢圓 120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2" name="橢圓 121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10" name="直線單箭頭接點 109"/>
          <p:cNvCxnSpPr/>
          <p:nvPr/>
        </p:nvCxnSpPr>
        <p:spPr>
          <a:xfrm flipH="1" flipV="1">
            <a:off x="4641428" y="4328036"/>
            <a:ext cx="398180" cy="239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/>
          <p:cNvCxnSpPr/>
          <p:nvPr/>
        </p:nvCxnSpPr>
        <p:spPr>
          <a:xfrm flipH="1">
            <a:off x="4985189" y="4328036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/>
          <p:cNvCxnSpPr/>
          <p:nvPr/>
        </p:nvCxnSpPr>
        <p:spPr>
          <a:xfrm flipV="1">
            <a:off x="5709539" y="4309371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/>
          <p:nvPr/>
        </p:nvCxnSpPr>
        <p:spPr>
          <a:xfrm flipV="1">
            <a:off x="4658041" y="5377525"/>
            <a:ext cx="0" cy="3086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/>
          <p:cNvCxnSpPr/>
          <p:nvPr/>
        </p:nvCxnSpPr>
        <p:spPr>
          <a:xfrm>
            <a:off x="4671982" y="5686133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 flipV="1">
            <a:off x="4641427" y="4646130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群組 123"/>
          <p:cNvGrpSpPr/>
          <p:nvPr/>
        </p:nvGrpSpPr>
        <p:grpSpPr>
          <a:xfrm>
            <a:off x="3874413" y="3473149"/>
            <a:ext cx="1567543" cy="319314"/>
            <a:chOff x="5754347" y="3836831"/>
            <a:chExt cx="1567543" cy="319314"/>
          </a:xfrm>
        </p:grpSpPr>
        <p:sp>
          <p:nvSpPr>
            <p:cNvPr id="131" name="矩形 130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橢圓 131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3" name="橢圓 132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4" name="橢圓 133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5" name="橢圓 134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6" name="橢圓 135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7" name="橢圓 136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25" name="直線單箭頭接點 124"/>
          <p:cNvCxnSpPr/>
          <p:nvPr/>
        </p:nvCxnSpPr>
        <p:spPr>
          <a:xfrm flipH="1" flipV="1">
            <a:off x="4638959" y="2688711"/>
            <a:ext cx="13797" cy="420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/>
          <p:cNvCxnSpPr/>
          <p:nvPr/>
        </p:nvCxnSpPr>
        <p:spPr>
          <a:xfrm flipH="1">
            <a:off x="4971391" y="2765957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/>
          <p:cNvCxnSpPr/>
          <p:nvPr/>
        </p:nvCxnSpPr>
        <p:spPr>
          <a:xfrm flipV="1">
            <a:off x="5695741" y="2747292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/>
          <p:nvPr/>
        </p:nvCxnSpPr>
        <p:spPr>
          <a:xfrm flipV="1">
            <a:off x="4644243" y="3815444"/>
            <a:ext cx="0" cy="499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/>
          <p:nvPr/>
        </p:nvCxnSpPr>
        <p:spPr>
          <a:xfrm>
            <a:off x="4658184" y="4124054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/>
          <p:nvPr/>
        </p:nvCxnSpPr>
        <p:spPr>
          <a:xfrm flipV="1">
            <a:off x="4627629" y="3084051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群組 138"/>
          <p:cNvGrpSpPr/>
          <p:nvPr/>
        </p:nvGrpSpPr>
        <p:grpSpPr>
          <a:xfrm>
            <a:off x="3868117" y="1899122"/>
            <a:ext cx="1567543" cy="319314"/>
            <a:chOff x="5754347" y="3836831"/>
            <a:chExt cx="1567543" cy="319314"/>
          </a:xfrm>
        </p:grpSpPr>
        <p:sp>
          <p:nvSpPr>
            <p:cNvPr id="146" name="矩形 145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橢圓 146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8" name="橢圓 147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9" name="橢圓 148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0" name="橢圓 149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1" name="橢圓 150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2" name="橢圓 151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40" name="直線單箭頭接點 139"/>
          <p:cNvCxnSpPr/>
          <p:nvPr/>
        </p:nvCxnSpPr>
        <p:spPr>
          <a:xfrm flipH="1" flipV="1">
            <a:off x="4621334" y="1191930"/>
            <a:ext cx="363855" cy="28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接點 140"/>
          <p:cNvCxnSpPr/>
          <p:nvPr/>
        </p:nvCxnSpPr>
        <p:spPr>
          <a:xfrm flipH="1">
            <a:off x="4965095" y="1191930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/>
          <p:cNvCxnSpPr/>
          <p:nvPr/>
        </p:nvCxnSpPr>
        <p:spPr>
          <a:xfrm flipV="1">
            <a:off x="5689445" y="1173265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/>
          <p:nvPr/>
        </p:nvCxnSpPr>
        <p:spPr>
          <a:xfrm flipV="1">
            <a:off x="4637947" y="2241418"/>
            <a:ext cx="0" cy="30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/>
          <p:cNvCxnSpPr/>
          <p:nvPr/>
        </p:nvCxnSpPr>
        <p:spPr>
          <a:xfrm>
            <a:off x="4651888" y="2550027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/>
          <p:nvPr/>
        </p:nvCxnSpPr>
        <p:spPr>
          <a:xfrm flipV="1">
            <a:off x="4621333" y="1510024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字方塊 152"/>
          <p:cNvSpPr txBox="1"/>
          <p:nvPr/>
        </p:nvSpPr>
        <p:spPr>
          <a:xfrm>
            <a:off x="3856370" y="6180676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154" name="文字方塊 153"/>
          <p:cNvSpPr txBox="1"/>
          <p:nvPr/>
        </p:nvSpPr>
        <p:spPr>
          <a:xfrm>
            <a:off x="3764840" y="240621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155" name="直線單箭頭接點 154"/>
          <p:cNvCxnSpPr/>
          <p:nvPr/>
        </p:nvCxnSpPr>
        <p:spPr>
          <a:xfrm flipV="1">
            <a:off x="7529442" y="749942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群組 156"/>
          <p:cNvGrpSpPr/>
          <p:nvPr/>
        </p:nvGrpSpPr>
        <p:grpSpPr>
          <a:xfrm>
            <a:off x="6796320" y="5001784"/>
            <a:ext cx="1567543" cy="319314"/>
            <a:chOff x="5754347" y="3836831"/>
            <a:chExt cx="1567543" cy="319314"/>
          </a:xfrm>
        </p:grpSpPr>
        <p:sp>
          <p:nvSpPr>
            <p:cNvPr id="164" name="矩形 163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5" name="橢圓 164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6" name="橢圓 165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7" name="橢圓 166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8" name="橢圓 167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9" name="橢圓 168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0" name="橢圓 169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58" name="直線單箭頭接點 157"/>
          <p:cNvCxnSpPr/>
          <p:nvPr/>
        </p:nvCxnSpPr>
        <p:spPr>
          <a:xfrm flipH="1" flipV="1">
            <a:off x="7549537" y="4294592"/>
            <a:ext cx="10460" cy="3180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 flipH="1">
            <a:off x="7893298" y="4294592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/>
          <p:nvPr/>
        </p:nvCxnSpPr>
        <p:spPr>
          <a:xfrm flipV="1">
            <a:off x="8617648" y="4275927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 flipV="1">
            <a:off x="7566150" y="5344080"/>
            <a:ext cx="0" cy="780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接點 161"/>
          <p:cNvCxnSpPr/>
          <p:nvPr/>
        </p:nvCxnSpPr>
        <p:spPr>
          <a:xfrm>
            <a:off x="7580091" y="5652689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/>
          <p:cNvCxnSpPr/>
          <p:nvPr/>
        </p:nvCxnSpPr>
        <p:spPr>
          <a:xfrm flipV="1">
            <a:off x="7549536" y="4612686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群組 171"/>
          <p:cNvGrpSpPr/>
          <p:nvPr/>
        </p:nvGrpSpPr>
        <p:grpSpPr>
          <a:xfrm>
            <a:off x="6782522" y="3439705"/>
            <a:ext cx="1567543" cy="319314"/>
            <a:chOff x="5754347" y="3836831"/>
            <a:chExt cx="1567543" cy="319314"/>
          </a:xfrm>
        </p:grpSpPr>
        <p:sp>
          <p:nvSpPr>
            <p:cNvPr id="179" name="矩形 178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橢圓 179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1" name="橢圓 180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2" name="橢圓 181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3" name="橢圓 182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4" name="橢圓 183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5" name="橢圓 184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73" name="直線單箭頭接點 172"/>
          <p:cNvCxnSpPr/>
          <p:nvPr/>
        </p:nvCxnSpPr>
        <p:spPr>
          <a:xfrm flipH="1" flipV="1">
            <a:off x="7535739" y="2732513"/>
            <a:ext cx="398180" cy="13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173"/>
          <p:cNvCxnSpPr/>
          <p:nvPr/>
        </p:nvCxnSpPr>
        <p:spPr>
          <a:xfrm flipH="1">
            <a:off x="7879500" y="2732513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/>
          <p:cNvCxnSpPr/>
          <p:nvPr/>
        </p:nvCxnSpPr>
        <p:spPr>
          <a:xfrm flipV="1">
            <a:off x="8603850" y="2713848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/>
          <p:nvPr/>
        </p:nvCxnSpPr>
        <p:spPr>
          <a:xfrm flipV="1">
            <a:off x="7552352" y="3782001"/>
            <a:ext cx="0" cy="30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/>
          <p:cNvCxnSpPr/>
          <p:nvPr/>
        </p:nvCxnSpPr>
        <p:spPr>
          <a:xfrm>
            <a:off x="7566293" y="4090610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/>
          <p:cNvCxnSpPr/>
          <p:nvPr/>
        </p:nvCxnSpPr>
        <p:spPr>
          <a:xfrm flipV="1">
            <a:off x="7535738" y="3050607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群組 186"/>
          <p:cNvGrpSpPr/>
          <p:nvPr/>
        </p:nvGrpSpPr>
        <p:grpSpPr>
          <a:xfrm>
            <a:off x="6776226" y="1865678"/>
            <a:ext cx="1567543" cy="319314"/>
            <a:chOff x="5754347" y="3836831"/>
            <a:chExt cx="1567543" cy="319314"/>
          </a:xfrm>
        </p:grpSpPr>
        <p:sp>
          <p:nvSpPr>
            <p:cNvPr id="194" name="矩形 193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橢圓 194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6" name="橢圓 195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7" name="橢圓 196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8" name="橢圓 197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9" name="橢圓 198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0" name="橢圓 199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88" name="直線單箭頭接點 187"/>
          <p:cNvCxnSpPr/>
          <p:nvPr/>
        </p:nvCxnSpPr>
        <p:spPr>
          <a:xfrm flipH="1" flipV="1">
            <a:off x="7529443" y="1158486"/>
            <a:ext cx="10726" cy="38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接點 188"/>
          <p:cNvCxnSpPr/>
          <p:nvPr/>
        </p:nvCxnSpPr>
        <p:spPr>
          <a:xfrm flipH="1">
            <a:off x="7873204" y="1158486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/>
          <p:nvPr/>
        </p:nvCxnSpPr>
        <p:spPr>
          <a:xfrm flipV="1">
            <a:off x="8597554" y="1139821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單箭頭接點 190"/>
          <p:cNvCxnSpPr/>
          <p:nvPr/>
        </p:nvCxnSpPr>
        <p:spPr>
          <a:xfrm flipV="1">
            <a:off x="7546056" y="2207973"/>
            <a:ext cx="0" cy="499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/>
          <p:cNvCxnSpPr/>
          <p:nvPr/>
        </p:nvCxnSpPr>
        <p:spPr>
          <a:xfrm>
            <a:off x="7559997" y="2516583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單箭頭接點 192"/>
          <p:cNvCxnSpPr/>
          <p:nvPr/>
        </p:nvCxnSpPr>
        <p:spPr>
          <a:xfrm flipV="1">
            <a:off x="7529442" y="1476580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文字方塊 200"/>
          <p:cNvSpPr txBox="1"/>
          <p:nvPr/>
        </p:nvSpPr>
        <p:spPr>
          <a:xfrm>
            <a:off x="6764479" y="6147232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202" name="文字方塊 201"/>
          <p:cNvSpPr txBox="1"/>
          <p:nvPr/>
        </p:nvSpPr>
        <p:spPr>
          <a:xfrm>
            <a:off x="6672949" y="207177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210" name="直線單箭頭接點 209"/>
          <p:cNvCxnSpPr/>
          <p:nvPr/>
        </p:nvCxnSpPr>
        <p:spPr>
          <a:xfrm flipV="1">
            <a:off x="4638360" y="2525201"/>
            <a:ext cx="0" cy="1824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單箭頭接點 212"/>
          <p:cNvCxnSpPr/>
          <p:nvPr/>
        </p:nvCxnSpPr>
        <p:spPr>
          <a:xfrm flipH="1" flipV="1">
            <a:off x="4660590" y="5686133"/>
            <a:ext cx="0" cy="4844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/>
          <p:cNvCxnSpPr/>
          <p:nvPr/>
        </p:nvCxnSpPr>
        <p:spPr>
          <a:xfrm flipV="1">
            <a:off x="7559061" y="4090610"/>
            <a:ext cx="0" cy="1824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1663974" y="5374875"/>
            <a:ext cx="608307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Highway Network automatically </a:t>
            </a:r>
          </a:p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determines the layers needed!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84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154" grpId="0" animBg="1"/>
      <p:bldP spid="201" grpId="0" animBg="1"/>
      <p:bldP spid="202" grpId="0" animBg="1"/>
      <p:bldP spid="10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Layer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 layer as the output layer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7848" y="2591477"/>
            <a:ext cx="285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Ordinary Layer</a:t>
            </a:r>
            <a:endParaRPr lang="zh-TW" altLang="en-US" sz="2400" b="1" i="1" u="sng" dirty="0"/>
          </a:p>
        </p:txBody>
      </p:sp>
      <p:cxnSp>
        <p:nvCxnSpPr>
          <p:cNvPr id="44" name="直線單箭頭接點 43"/>
          <p:cNvCxnSpPr/>
          <p:nvPr/>
        </p:nvCxnSpPr>
        <p:spPr>
          <a:xfrm flipV="1">
            <a:off x="1913277" y="4407407"/>
            <a:ext cx="1219201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913277" y="5293333"/>
            <a:ext cx="12192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1913277" y="3519428"/>
            <a:ext cx="12192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12"/>
          <p:cNvGraphicFramePr>
            <a:graphicFrameLocks noChangeAspect="1"/>
          </p:cNvGraphicFramePr>
          <p:nvPr>
            <p:extLst/>
          </p:nvPr>
        </p:nvGraphicFramePr>
        <p:xfrm>
          <a:off x="3232150" y="3219450"/>
          <a:ext cx="1382713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27" name="方程式" r:id="rId4" imgW="647640" imgH="228600" progId="Equation.3">
                  <p:embed/>
                </p:oleObj>
              </mc:Choice>
              <mc:Fallback>
                <p:oleObj name="方程式" r:id="rId4" imgW="647640" imgH="228600" progId="Equation.3">
                  <p:embed/>
                  <p:pic>
                    <p:nvPicPr>
                      <p:cNvPr id="4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2150" y="3219450"/>
                        <a:ext cx="1382713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2"/>
          <p:cNvGraphicFramePr>
            <a:graphicFrameLocks noChangeAspect="1"/>
          </p:cNvGraphicFramePr>
          <p:nvPr>
            <p:extLst/>
          </p:nvPr>
        </p:nvGraphicFramePr>
        <p:xfrm>
          <a:off x="3216275" y="4156075"/>
          <a:ext cx="143668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28" name="方程式" r:id="rId6" imgW="672840" imgH="228600" progId="Equation.3">
                  <p:embed/>
                </p:oleObj>
              </mc:Choice>
              <mc:Fallback>
                <p:oleObj name="方程式" r:id="rId6" imgW="672840" imgH="228600" progId="Equation.3">
                  <p:embed/>
                  <p:pic>
                    <p:nvPicPr>
                      <p:cNvPr id="4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4156075"/>
                        <a:ext cx="1436688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3230563" y="5022850"/>
          <a:ext cx="1409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29" name="方程式" r:id="rId8" imgW="660240" imgH="241200" progId="Equation.3">
                  <p:embed/>
                </p:oleObj>
              </mc:Choice>
              <mc:Fallback>
                <p:oleObj name="方程式" r:id="rId8" imgW="660240" imgH="24120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3" y="5022850"/>
                        <a:ext cx="1409700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直線單箭頭接點 49"/>
          <p:cNvCxnSpPr/>
          <p:nvPr/>
        </p:nvCxnSpPr>
        <p:spPr>
          <a:xfrm>
            <a:off x="688760" y="4414080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>
            <a:off x="688760" y="5300006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>
            <a:off x="688760" y="352610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橢圓 52"/>
          <p:cNvSpPr/>
          <p:nvPr/>
        </p:nvSpPr>
        <p:spPr>
          <a:xfrm>
            <a:off x="1322853" y="3228558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1322853" y="4116537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1322853" y="5002463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6" name="Object 12"/>
          <p:cNvGraphicFramePr>
            <a:graphicFrameLocks noChangeAspect="1"/>
          </p:cNvGraphicFramePr>
          <p:nvPr>
            <p:extLst/>
          </p:nvPr>
        </p:nvGraphicFramePr>
        <p:xfrm>
          <a:off x="363538" y="3267075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30" name="方程式" r:id="rId10" imgW="164880" imgH="228600" progId="Equation.3">
                  <p:embed/>
                </p:oleObj>
              </mc:Choice>
              <mc:Fallback>
                <p:oleObj name="方程式" r:id="rId10" imgW="164880" imgH="228600" progId="Equation.3">
                  <p:embed/>
                  <p:pic>
                    <p:nvPicPr>
                      <p:cNvPr id="5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3267075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12"/>
          <p:cNvGraphicFramePr>
            <a:graphicFrameLocks noChangeAspect="1"/>
          </p:cNvGraphicFramePr>
          <p:nvPr>
            <p:extLst/>
          </p:nvPr>
        </p:nvGraphicFramePr>
        <p:xfrm>
          <a:off x="328613" y="4154488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31" name="方程式" r:id="rId12" imgW="164880" imgH="228600" progId="Equation.3">
                  <p:embed/>
                </p:oleObj>
              </mc:Choice>
              <mc:Fallback>
                <p:oleObj name="方程式" r:id="rId12" imgW="164880" imgH="228600" progId="Equation.3">
                  <p:embed/>
                  <p:pic>
                    <p:nvPicPr>
                      <p:cNvPr id="5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4154488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2"/>
          <p:cNvGraphicFramePr>
            <a:graphicFrameLocks noChangeAspect="1"/>
          </p:cNvGraphicFramePr>
          <p:nvPr>
            <p:extLst/>
          </p:nvPr>
        </p:nvGraphicFramePr>
        <p:xfrm>
          <a:off x="361950" y="5002213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32" name="方程式" r:id="rId14" imgW="164880" imgH="241200" progId="Equation.3">
                  <p:embed/>
                </p:oleObj>
              </mc:Choice>
              <mc:Fallback>
                <p:oleObj name="方程式" r:id="rId14" imgW="164880" imgH="241200" progId="Equation.3">
                  <p:embed/>
                  <p:pic>
                    <p:nvPicPr>
                      <p:cNvPr id="5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002213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12"/>
          <p:cNvGraphicFramePr>
            <a:graphicFrameLocks noChangeAspect="1"/>
          </p:cNvGraphicFramePr>
          <p:nvPr>
            <p:extLst/>
          </p:nvPr>
        </p:nvGraphicFramePr>
        <p:xfrm>
          <a:off x="1468438" y="3395663"/>
          <a:ext cx="32385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33" name="方程式" r:id="rId16" imgW="152280" imgH="139680" progId="Equation.3">
                  <p:embed/>
                </p:oleObj>
              </mc:Choice>
              <mc:Fallback>
                <p:oleObj name="方程式" r:id="rId16" imgW="152280" imgH="139680" progId="Equation.3">
                  <p:embed/>
                  <p:pic>
                    <p:nvPicPr>
                      <p:cNvPr id="5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438" y="3395663"/>
                        <a:ext cx="323850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12"/>
          <p:cNvGraphicFramePr>
            <a:graphicFrameLocks noChangeAspect="1"/>
          </p:cNvGraphicFramePr>
          <p:nvPr>
            <p:extLst/>
          </p:nvPr>
        </p:nvGraphicFramePr>
        <p:xfrm>
          <a:off x="1457325" y="4286250"/>
          <a:ext cx="32543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34" name="方程式" r:id="rId18" imgW="152280" imgH="139680" progId="Equation.3">
                  <p:embed/>
                </p:oleObj>
              </mc:Choice>
              <mc:Fallback>
                <p:oleObj name="方程式" r:id="rId18" imgW="152280" imgH="139680" progId="Equation.3">
                  <p:embed/>
                  <p:pic>
                    <p:nvPicPr>
                      <p:cNvPr id="6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5" y="4286250"/>
                        <a:ext cx="32543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12"/>
          <p:cNvGraphicFramePr>
            <a:graphicFrameLocks noChangeAspect="1"/>
          </p:cNvGraphicFramePr>
          <p:nvPr>
            <p:extLst/>
          </p:nvPr>
        </p:nvGraphicFramePr>
        <p:xfrm>
          <a:off x="1489075" y="5159375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35" name="方程式" r:id="rId20" imgW="152280" imgH="139680" progId="Equation.3">
                  <p:embed/>
                </p:oleObj>
              </mc:Choice>
              <mc:Fallback>
                <p:oleObj name="方程式" r:id="rId20" imgW="152280" imgH="139680" progId="Equation.3">
                  <p:embed/>
                  <p:pic>
                    <p:nvPicPr>
                      <p:cNvPr id="6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5159375"/>
                        <a:ext cx="32702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5133419" y="3601399"/>
            <a:ext cx="3381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 general, the output of network can be any value.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133419" y="4711623"/>
            <a:ext cx="372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May not be easy to interpret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149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996848" y="3041686"/>
            <a:ext cx="5556352" cy="35242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688760" y="4414080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88760" y="5300006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688760" y="352610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 layer as the output layer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1322853" y="3228558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322853" y="4116537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322853" y="5002463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363538" y="3267075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11" name="方程式" r:id="rId4" imgW="164880" imgH="228600" progId="Equation.3">
                  <p:embed/>
                </p:oleObj>
              </mc:Choice>
              <mc:Fallback>
                <p:oleObj name="方程式" r:id="rId4" imgW="164880" imgH="228600" progId="Equation.3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3267075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328613" y="4154488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12" name="方程式" r:id="rId6" imgW="164880" imgH="228600" progId="Equation.3">
                  <p:embed/>
                </p:oleObj>
              </mc:Choice>
              <mc:Fallback>
                <p:oleObj name="方程式" r:id="rId6" imgW="164880" imgH="22860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4154488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361950" y="5002213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13" name="方程式" r:id="rId8" imgW="164880" imgH="241200" progId="Equation.3">
                  <p:embed/>
                </p:oleObj>
              </mc:Choice>
              <mc:Fallback>
                <p:oleObj name="方程式" r:id="rId8" imgW="164880" imgH="24120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002213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2084351" y="2455419"/>
            <a:ext cx="3614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err="1"/>
              <a:t>Softmax</a:t>
            </a:r>
            <a:r>
              <a:rPr lang="en-US" altLang="zh-TW" sz="2400" b="1" i="1" u="sng" dirty="0"/>
              <a:t> Layer</a:t>
            </a:r>
            <a:endParaRPr lang="zh-TW" altLang="en-US" sz="2400" b="1" i="1" u="sng" dirty="0"/>
          </a:p>
        </p:txBody>
      </p:sp>
      <p:graphicFrame>
        <p:nvGraphicFramePr>
          <p:cNvPr id="41" name="Object 12"/>
          <p:cNvGraphicFramePr>
            <a:graphicFrameLocks noChangeAspect="1"/>
          </p:cNvGraphicFramePr>
          <p:nvPr>
            <p:extLst/>
          </p:nvPr>
        </p:nvGraphicFramePr>
        <p:xfrm>
          <a:off x="1507910" y="3395699"/>
          <a:ext cx="24288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14" name="方程式" r:id="rId10" imgW="114120" imgH="139680" progId="Equation.3">
                  <p:embed/>
                </p:oleObj>
              </mc:Choice>
              <mc:Fallback>
                <p:oleObj name="方程式" r:id="rId10" imgW="114120" imgH="139680" progId="Equation.3">
                  <p:embed/>
                  <p:pic>
                    <p:nvPicPr>
                      <p:cNvPr id="4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7910" y="3395699"/>
                        <a:ext cx="24288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2"/>
          <p:cNvGraphicFramePr>
            <a:graphicFrameLocks noChangeAspect="1"/>
          </p:cNvGraphicFramePr>
          <p:nvPr>
            <p:extLst/>
          </p:nvPr>
        </p:nvGraphicFramePr>
        <p:xfrm>
          <a:off x="1498385" y="4286286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15" name="方程式" r:id="rId12" imgW="114120" imgH="139680" progId="Equation.3">
                  <p:embed/>
                </p:oleObj>
              </mc:Choice>
              <mc:Fallback>
                <p:oleObj name="方程式" r:id="rId12" imgW="114120" imgH="139680" progId="Equation.3">
                  <p:embed/>
                  <p:pic>
                    <p:nvPicPr>
                      <p:cNvPr id="4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385" y="4286286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1530135" y="5159411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16" name="方程式" r:id="rId14" imgW="114120" imgH="139680" progId="Equation.3">
                  <p:embed/>
                </p:oleObj>
              </mc:Choice>
              <mc:Fallback>
                <p:oleObj name="方程式" r:id="rId14" imgW="114120" imgH="13968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135" y="5159411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直線單箭頭接點 43"/>
          <p:cNvCxnSpPr/>
          <p:nvPr/>
        </p:nvCxnSpPr>
        <p:spPr>
          <a:xfrm flipV="1">
            <a:off x="1917939" y="4414082"/>
            <a:ext cx="118291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917939" y="5300006"/>
            <a:ext cx="17353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1917939" y="3526101"/>
            <a:ext cx="5043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2487613" y="3186113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17" name="方程式" r:id="rId16" imgW="203040" imgH="228600" progId="Equation.3">
                  <p:embed/>
                </p:oleObj>
              </mc:Choice>
              <mc:Fallback>
                <p:oleObj name="方程式" r:id="rId16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613" y="3186113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3205163" y="4127500"/>
          <a:ext cx="43338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18" name="方程式" r:id="rId18" imgW="203040" imgH="228600" progId="Equation.3">
                  <p:embed/>
                </p:oleObj>
              </mc:Choice>
              <mc:Fallback>
                <p:oleObj name="方程式" r:id="rId18" imgW="203040" imgH="22860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63" y="4127500"/>
                        <a:ext cx="433387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/>
          </p:nvPr>
        </p:nvGraphicFramePr>
        <p:xfrm>
          <a:off x="3748088" y="5011738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19" name="方程式" r:id="rId20" imgW="203040" imgH="228600" progId="Equation.3">
                  <p:embed/>
                </p:oleObj>
              </mc:Choice>
              <mc:Fallback>
                <p:oleObj name="方程式" r:id="rId20" imgW="203040" imgH="228600" progId="Equation.3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5011738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群組 26"/>
          <p:cNvGrpSpPr/>
          <p:nvPr/>
        </p:nvGrpSpPr>
        <p:grpSpPr>
          <a:xfrm>
            <a:off x="3055803" y="5833131"/>
            <a:ext cx="520319" cy="520319"/>
            <a:chOff x="3342651" y="3507082"/>
            <a:chExt cx="520319" cy="520319"/>
          </a:xfrm>
        </p:grpSpPr>
        <p:sp>
          <p:nvSpPr>
            <p:cNvPr id="28" name="矩形 27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20" name="方程式" r:id="rId22" imgW="139680" imgH="139680" progId="Equation.3">
                    <p:embed/>
                  </p:oleObj>
                </mc:Choice>
                <mc:Fallback>
                  <p:oleObj name="方程式" r:id="rId22" imgW="139680" imgH="139680" progId="Equation.3">
                    <p:embed/>
                    <p:pic>
                      <p:nvPicPr>
                        <p:cNvPr id="2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" name="Object 12"/>
          <p:cNvGraphicFramePr>
            <a:graphicFrameLocks noChangeAspect="1"/>
          </p:cNvGraphicFramePr>
          <p:nvPr>
            <p:extLst/>
          </p:nvPr>
        </p:nvGraphicFramePr>
        <p:xfrm>
          <a:off x="6986588" y="3065463"/>
          <a:ext cx="203200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21" name="方程式" r:id="rId24" imgW="952200" imgH="444240" progId="Equation.3">
                  <p:embed/>
                </p:oleObj>
              </mc:Choice>
              <mc:Fallback>
                <p:oleObj name="方程式" r:id="rId24" imgW="952200" imgH="444240" progId="Equation.3">
                  <p:embed/>
                  <p:pic>
                    <p:nvPicPr>
                      <p:cNvPr id="3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6588" y="3065463"/>
                        <a:ext cx="2032000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2"/>
          <p:cNvGraphicFramePr>
            <a:graphicFrameLocks noChangeAspect="1"/>
          </p:cNvGraphicFramePr>
          <p:nvPr>
            <p:extLst/>
          </p:nvPr>
        </p:nvGraphicFramePr>
        <p:xfrm>
          <a:off x="3636963" y="5624513"/>
          <a:ext cx="86836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22" name="方程式" r:id="rId26" imgW="406080" imgH="444240" progId="Equation.3">
                  <p:embed/>
                </p:oleObj>
              </mc:Choice>
              <mc:Fallback>
                <p:oleObj name="方程式" r:id="rId26" imgW="406080" imgH="444240" progId="Equation.3">
                  <p:embed/>
                  <p:pic>
                    <p:nvPicPr>
                      <p:cNvPr id="3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5624513"/>
                        <a:ext cx="868362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群組 39"/>
          <p:cNvGrpSpPr/>
          <p:nvPr/>
        </p:nvGrpSpPr>
        <p:grpSpPr>
          <a:xfrm>
            <a:off x="4604781" y="3290494"/>
            <a:ext cx="520319" cy="520319"/>
            <a:chOff x="3342651" y="3507082"/>
            <a:chExt cx="520319" cy="520319"/>
          </a:xfrm>
        </p:grpSpPr>
        <p:sp>
          <p:nvSpPr>
            <p:cNvPr id="50" name="矩形 49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214" y="3562455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23" name="方程式" r:id="rId28" imgW="126720" imgH="126720" progId="Equation.3">
                    <p:embed/>
                  </p:oleObj>
                </mc:Choice>
                <mc:Fallback>
                  <p:oleObj name="方程式" r:id="rId28" imgW="126720" imgH="126720" progId="Equation.3">
                    <p:embed/>
                    <p:pic>
                      <p:nvPicPr>
                        <p:cNvPr id="5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214" y="3562455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2" name="群組 51"/>
          <p:cNvGrpSpPr/>
          <p:nvPr/>
        </p:nvGrpSpPr>
        <p:grpSpPr>
          <a:xfrm>
            <a:off x="5253394" y="4193274"/>
            <a:ext cx="520319" cy="520319"/>
            <a:chOff x="3342651" y="3507082"/>
            <a:chExt cx="520319" cy="520319"/>
          </a:xfrm>
        </p:grpSpPr>
        <p:sp>
          <p:nvSpPr>
            <p:cNvPr id="53" name="矩形 52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978" y="3563248"/>
            <a:ext cx="34925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24" name="方程式" r:id="rId30" imgW="126720" imgH="126720" progId="Equation.3">
                    <p:embed/>
                  </p:oleObj>
                </mc:Choice>
                <mc:Fallback>
                  <p:oleObj name="方程式" r:id="rId30" imgW="126720" imgH="126720" progId="Equation.3">
                    <p:embed/>
                    <p:pic>
                      <p:nvPicPr>
                        <p:cNvPr id="5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978" y="3563248"/>
                          <a:ext cx="349250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群組 54"/>
          <p:cNvGrpSpPr/>
          <p:nvPr/>
        </p:nvGrpSpPr>
        <p:grpSpPr>
          <a:xfrm>
            <a:off x="5909505" y="5095715"/>
            <a:ext cx="520319" cy="520319"/>
            <a:chOff x="3342651" y="3507082"/>
            <a:chExt cx="520319" cy="520319"/>
          </a:xfrm>
        </p:grpSpPr>
        <p:sp>
          <p:nvSpPr>
            <p:cNvPr id="56" name="矩形 55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002" y="3562263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925" name="方程式" r:id="rId32" imgW="126720" imgH="126720" progId="Equation.3">
                    <p:embed/>
                  </p:oleObj>
                </mc:Choice>
                <mc:Fallback>
                  <p:oleObj name="方程式" r:id="rId32" imgW="126720" imgH="12672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002" y="3562263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58" name="直線單箭頭接點 57"/>
          <p:cNvCxnSpPr/>
          <p:nvPr/>
        </p:nvCxnSpPr>
        <p:spPr>
          <a:xfrm>
            <a:off x="2103903" y="3545151"/>
            <a:ext cx="0" cy="254814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103903" y="6074241"/>
            <a:ext cx="9116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2422310" y="4435511"/>
            <a:ext cx="0" cy="166610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2705558" y="5300006"/>
            <a:ext cx="0" cy="77787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2999138" y="3519094"/>
            <a:ext cx="1605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>
            <a:off x="3653302" y="4435511"/>
            <a:ext cx="160009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5135520" y="3525874"/>
            <a:ext cx="17558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>
            <a:off x="5815740" y="4435511"/>
            <a:ext cx="10756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6410690" y="5288177"/>
            <a:ext cx="4807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>
            <a:off x="4889762" y="3825244"/>
            <a:ext cx="0" cy="22394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5513553" y="4687345"/>
            <a:ext cx="0" cy="141427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6156090" y="5575575"/>
            <a:ext cx="0" cy="52604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>
            <a:off x="4464197" y="6074241"/>
            <a:ext cx="1710943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endCxn id="56" idx="1"/>
          </p:cNvCxnSpPr>
          <p:nvPr/>
        </p:nvCxnSpPr>
        <p:spPr>
          <a:xfrm>
            <a:off x="4158584" y="5336674"/>
            <a:ext cx="1750921" cy="192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683976" y="3083152"/>
            <a:ext cx="493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83703" y="4873349"/>
            <a:ext cx="461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67417" y="3999478"/>
            <a:ext cx="528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3561227" y="4030727"/>
            <a:ext cx="665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2.7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2964737" y="309137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20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4104192" y="4844655"/>
            <a:ext cx="1036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0.05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550146" y="3036238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0.88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6573941" y="3922105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0.12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6638581" y="4759044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≈</a:t>
            </a:r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6805802" y="1431015"/>
                <a:ext cx="2221716" cy="12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i="1" u="sng" dirty="0"/>
                  <a:t>Probability</a:t>
                </a:r>
                <a:r>
                  <a:rPr lang="en-US" altLang="zh-TW" sz="2400" dirty="0"/>
                  <a:t>: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1&gt;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TW" sz="2400" dirty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02" y="1431015"/>
                <a:ext cx="2221716" cy="1200650"/>
              </a:xfrm>
              <a:prstGeom prst="rect">
                <a:avLst/>
              </a:prstGeom>
              <a:blipFill rotWithShape="0">
                <a:blip r:embed="rId34"/>
                <a:stretch>
                  <a:fillRect l="-5753" t="-4061" b="-74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Object 12"/>
          <p:cNvGraphicFramePr>
            <a:graphicFrameLocks noChangeAspect="1"/>
          </p:cNvGraphicFramePr>
          <p:nvPr>
            <p:extLst/>
          </p:nvPr>
        </p:nvGraphicFramePr>
        <p:xfrm>
          <a:off x="6953250" y="3997325"/>
          <a:ext cx="20859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26" name="方程式" r:id="rId35" imgW="977760" imgH="444240" progId="Equation.3">
                  <p:embed/>
                </p:oleObj>
              </mc:Choice>
              <mc:Fallback>
                <p:oleObj name="方程式" r:id="rId35" imgW="977760" imgH="444240" progId="Equation.3">
                  <p:embed/>
                  <p:pic>
                    <p:nvPicPr>
                      <p:cNvPr id="6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0" y="3997325"/>
                        <a:ext cx="2085975" cy="947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2"/>
          <p:cNvGraphicFramePr>
            <a:graphicFrameLocks noChangeAspect="1"/>
          </p:cNvGraphicFramePr>
          <p:nvPr>
            <p:extLst/>
          </p:nvPr>
        </p:nvGraphicFramePr>
        <p:xfrm>
          <a:off x="6943725" y="4926013"/>
          <a:ext cx="20605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27" name="方程式" r:id="rId37" imgW="965160" imgH="444240" progId="Equation.3">
                  <p:embed/>
                </p:oleObj>
              </mc:Choice>
              <mc:Fallback>
                <p:oleObj name="方程式" r:id="rId37" imgW="965160" imgH="444240" progId="Equation.3">
                  <p:embed/>
                  <p:pic>
                    <p:nvPicPr>
                      <p:cNvPr id="6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3725" y="4926013"/>
                        <a:ext cx="2060575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20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Input</a:t>
            </a:r>
            <a:endParaRPr lang="zh-TW" altLang="en-US" sz="3200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Output</a:t>
            </a:r>
            <a:endParaRPr lang="zh-TW" altLang="en-US" sz="3200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33" y="3309806"/>
            <a:ext cx="2130022" cy="2116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336292" y="541328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 x 16 = 256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448638" y="300672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517026" y="372441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522844" y="315409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3535543" y="3058840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05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5543" y="3058840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540839" y="3641569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06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839" y="3641569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526551" y="512217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3454628" y="5025409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07" name="方程式" r:id="rId9" imgW="253800" imgH="228600" progId="Equation.3">
                  <p:embed/>
                </p:oleObj>
              </mc:Choice>
              <mc:Fallback>
                <p:oleObj name="方程式" r:id="rId9" imgW="253800" imgH="22860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628" y="5025409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 rot="5400000">
            <a:off x="3402483" y="440711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7" name="手繪多邊形 16"/>
          <p:cNvSpPr/>
          <p:nvPr/>
        </p:nvSpPr>
        <p:spPr>
          <a:xfrm>
            <a:off x="1214665" y="3068121"/>
            <a:ext cx="2305050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 17"/>
          <p:cNvSpPr/>
          <p:nvPr/>
        </p:nvSpPr>
        <p:spPr>
          <a:xfrm>
            <a:off x="1348015" y="3241062"/>
            <a:ext cx="2171700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 18"/>
          <p:cNvSpPr/>
          <p:nvPr/>
        </p:nvSpPr>
        <p:spPr>
          <a:xfrm>
            <a:off x="3081565" y="5284171"/>
            <a:ext cx="463550" cy="243308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371218" y="5765880"/>
            <a:ext cx="166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Ink → 1</a:t>
            </a:r>
          </a:p>
          <a:p>
            <a:r>
              <a:rPr lang="en-US" altLang="zh-TW" sz="2400" dirty="0"/>
              <a:t>No ink → 0</a:t>
            </a:r>
            <a:endParaRPr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5179092" y="2822199"/>
            <a:ext cx="642352" cy="2642877"/>
            <a:chOff x="7142066" y="1987121"/>
            <a:chExt cx="642352" cy="2642877"/>
          </a:xfrm>
        </p:grpSpPr>
        <p:sp>
          <p:nvSpPr>
            <p:cNvPr id="21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5106944" y="5737345"/>
            <a:ext cx="3566686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Each dimension represents the confidence of a digit.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6048212" y="2883754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055521" y="3665036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055521" y="4939005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6188216" y="432180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2" name="矩形 31"/>
          <p:cNvSpPr/>
          <p:nvPr/>
        </p:nvSpPr>
        <p:spPr>
          <a:xfrm>
            <a:off x="5115795" y="2944663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115795" y="3669068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5096948" y="4938330"/>
            <a:ext cx="656740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5007951" y="3577013"/>
            <a:ext cx="1950970" cy="640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006627" y="3813785"/>
            <a:ext cx="1940923" cy="9033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The image is  “2”</a:t>
            </a:r>
            <a:endParaRPr lang="zh-TW" altLang="en-US" sz="2800" dirty="0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1726" y="529322"/>
            <a:ext cx="3355824" cy="88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7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4" grpId="0" animBg="1"/>
      <p:bldP spid="16" grpId="0"/>
      <p:bldP spid="17" grpId="0" animBg="1"/>
      <p:bldP spid="18" grpId="0" animBg="1"/>
      <p:bldP spid="19" grpId="0" animBg="1"/>
      <p:bldP spid="20" grpId="0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788413"/>
            <a:ext cx="7886700" cy="4351338"/>
          </a:xfrm>
        </p:spPr>
        <p:txBody>
          <a:bodyPr/>
          <a:lstStyle/>
          <a:p>
            <a:r>
              <a:rPr lang="en-US" altLang="zh-TW" dirty="0"/>
              <a:t>Handwriting Digit Recognition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933" y="3170126"/>
            <a:ext cx="1602442" cy="15922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25017" y="3184640"/>
            <a:ext cx="2034073" cy="15167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Machine</a:t>
            </a:r>
            <a:endParaRPr lang="zh-TW" altLang="en-US" sz="2800" dirty="0"/>
          </a:p>
        </p:txBody>
      </p:sp>
      <p:sp>
        <p:nvSpPr>
          <p:cNvPr id="8" name="向右箭號 7"/>
          <p:cNvSpPr/>
          <p:nvPr/>
        </p:nvSpPr>
        <p:spPr>
          <a:xfrm>
            <a:off x="3095815" y="3530444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951758" y="3540310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666447" y="3671695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“2”</a:t>
            </a:r>
            <a:endParaRPr lang="zh-TW" altLang="en-US" sz="3200" dirty="0"/>
          </a:p>
        </p:txBody>
      </p:sp>
      <p:grpSp>
        <p:nvGrpSpPr>
          <p:cNvPr id="6" name="群組 5"/>
          <p:cNvGrpSpPr/>
          <p:nvPr/>
        </p:nvGrpSpPr>
        <p:grpSpPr>
          <a:xfrm>
            <a:off x="2462115" y="2538616"/>
            <a:ext cx="600084" cy="2625052"/>
            <a:chOff x="2462115" y="2538616"/>
            <a:chExt cx="600084" cy="2625052"/>
          </a:xfrm>
        </p:grpSpPr>
        <p:sp>
          <p:nvSpPr>
            <p:cNvPr id="12" name="矩形 11"/>
            <p:cNvSpPr/>
            <p:nvPr/>
          </p:nvSpPr>
          <p:spPr>
            <a:xfrm>
              <a:off x="2462115" y="253861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530503" y="325630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536321" y="268598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549020" y="2590730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29" name="方程式" r:id="rId5" imgW="152280" imgH="215640" progId="Equation.3">
                    <p:embed/>
                  </p:oleObj>
                </mc:Choice>
                <mc:Fallback>
                  <p:oleObj name="方程式" r:id="rId5" imgW="152280" imgH="215640" progId="Equation.3">
                    <p:embed/>
                    <p:pic>
                      <p:nvPicPr>
                        <p:cNvPr id="1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9020" y="2590730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554316" y="3173459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30" name="方程式" r:id="rId7" imgW="164880" imgH="215640" progId="Equation.3">
                    <p:embed/>
                  </p:oleObj>
                </mc:Choice>
                <mc:Fallback>
                  <p:oleObj name="方程式" r:id="rId7" imgW="164880" imgH="215640" progId="Equation.3">
                    <p:embed/>
                    <p:pic>
                      <p:nvPicPr>
                        <p:cNvPr id="1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4316" y="3173459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矩形 16"/>
            <p:cNvSpPr/>
            <p:nvPr/>
          </p:nvSpPr>
          <p:spPr>
            <a:xfrm>
              <a:off x="2540028" y="4654066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2468105" y="4557299"/>
            <a:ext cx="544512" cy="488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31" name="方程式" r:id="rId9" imgW="253800" imgH="228600" progId="Equation.3">
                    <p:embed/>
                  </p:oleObj>
                </mc:Choice>
                <mc:Fallback>
                  <p:oleObj name="方程式" r:id="rId9" imgW="253800" imgH="228600" progId="Equation.3">
                    <p:embed/>
                    <p:pic>
                      <p:nvPicPr>
                        <p:cNvPr id="1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8105" y="4557299"/>
                          <a:ext cx="544512" cy="4889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文字方塊 18"/>
            <p:cNvSpPr txBox="1"/>
            <p:nvPr/>
          </p:nvSpPr>
          <p:spPr>
            <a:xfrm rot="5400000">
              <a:off x="2415960" y="393900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789662" y="2501358"/>
            <a:ext cx="642352" cy="2642877"/>
            <a:chOff x="7142066" y="1987121"/>
            <a:chExt cx="642352" cy="2642877"/>
          </a:xfrm>
        </p:grpSpPr>
        <p:sp>
          <p:nvSpPr>
            <p:cNvPr id="21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7460863" y="2572114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468172" y="3353396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468172" y="4627365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7600867" y="401016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408956" y="4728735"/>
            <a:ext cx="2932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What is needed is a function ……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668125" y="5484126"/>
            <a:ext cx="2086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Input: </a:t>
            </a:r>
          </a:p>
          <a:p>
            <a:pPr algn="ctr"/>
            <a:r>
              <a:rPr lang="en-US" altLang="zh-TW" sz="2400" dirty="0"/>
              <a:t>256-dim vector</a:t>
            </a:r>
            <a:endParaRPr lang="zh-TW" altLang="en-US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962262" y="5494979"/>
            <a:ext cx="215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 </a:t>
            </a:r>
          </a:p>
          <a:p>
            <a:pPr algn="ctr"/>
            <a:r>
              <a:rPr lang="en-US" altLang="zh-TW" sz="2400" dirty="0"/>
              <a:t>10-dim vector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4074432" y="3530444"/>
            <a:ext cx="1609082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Neural</a:t>
            </a:r>
          </a:p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9111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0" grpId="0"/>
      <p:bldP spid="11" grpId="0"/>
      <p:bldP spid="31" grpId="0"/>
      <p:bldP spid="33" grpId="0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圖片 1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95" y="2880668"/>
            <a:ext cx="1602442" cy="1592235"/>
          </a:xfrm>
          <a:prstGeom prst="rect">
            <a:avLst/>
          </a:prstGeom>
        </p:spPr>
      </p:pic>
      <p:sp>
        <p:nvSpPr>
          <p:cNvPr id="64" name="文字方塊 63"/>
          <p:cNvSpPr txBox="1"/>
          <p:nvPr/>
        </p:nvSpPr>
        <p:spPr>
          <a:xfrm>
            <a:off x="5837170" y="482449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883916" y="5172079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844836" y="352480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21462" y="225251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20750" y="4829478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Input Layer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93976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138018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433736" y="3273292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543052" y="4519182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09852" y="2494489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389850" y="297020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395668" y="239987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08367" y="230462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53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367" y="230462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13663" y="288735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54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663" y="288735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332137" y="1770729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399375" y="43679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397000" y="4271963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55" name="方程式" r:id="rId9" imgW="190440" imgH="228600" progId="Equation.3">
                  <p:embed/>
                </p:oleObj>
              </mc:Choice>
              <mc:Fallback>
                <p:oleObj name="方程式" r:id="rId9" imgW="1904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4271963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275307" y="365290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657035" y="1770729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868381" y="1770729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00123" y="219186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07072" y="295284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636088" y="416818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166542" y="2522953"/>
            <a:ext cx="753037" cy="2013721"/>
            <a:chOff x="3166542" y="2522953"/>
            <a:chExt cx="753037" cy="2013721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75833" y="25229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78175" y="252295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75833" y="252295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75833" y="252295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78175" y="330152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66542" y="252295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66542" y="330152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742275" y="2522953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738568" y="2571327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738568" y="2571327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766088" y="2522953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732750" y="3141656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732750" y="3141656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04247" y="2522953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777878" y="3301523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777878" y="4516129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群組 81"/>
          <p:cNvGrpSpPr/>
          <p:nvPr/>
        </p:nvGrpSpPr>
        <p:grpSpPr>
          <a:xfrm>
            <a:off x="5357094" y="2515814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2263612" y="1770729"/>
            <a:ext cx="4874405" cy="38847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文字方塊 83"/>
          <p:cNvSpPr txBox="1"/>
          <p:nvPr/>
        </p:nvSpPr>
        <p:spPr>
          <a:xfrm>
            <a:off x="7339971" y="3407164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“2”</a:t>
            </a:r>
            <a:endParaRPr lang="zh-TW" altLang="en-US" sz="3200" dirty="0"/>
          </a:p>
        </p:txBody>
      </p:sp>
      <p:grpSp>
        <p:nvGrpSpPr>
          <p:cNvPr id="85" name="群組 84"/>
          <p:cNvGrpSpPr/>
          <p:nvPr/>
        </p:nvGrpSpPr>
        <p:grpSpPr>
          <a:xfrm>
            <a:off x="7463186" y="2236827"/>
            <a:ext cx="642352" cy="2642877"/>
            <a:chOff x="7142066" y="1987121"/>
            <a:chExt cx="642352" cy="2642877"/>
          </a:xfrm>
        </p:grpSpPr>
        <p:sp>
          <p:nvSpPr>
            <p:cNvPr id="86" name="矩形 85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文字方塊 86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91" name="文字方塊 90"/>
          <p:cNvSpPr txBox="1"/>
          <p:nvPr/>
        </p:nvSpPr>
        <p:spPr>
          <a:xfrm>
            <a:off x="8134387" y="2307583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8141696" y="3088865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8141696" y="4362834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94" name="文字方塊 93"/>
          <p:cNvSpPr txBox="1"/>
          <p:nvPr/>
        </p:nvSpPr>
        <p:spPr>
          <a:xfrm rot="5400000">
            <a:off x="8274391" y="374563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2417274" y="2975930"/>
            <a:ext cx="4608618" cy="138499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 function set containing the candidates for </a:t>
            </a:r>
          </a:p>
          <a:p>
            <a:pPr algn="ctr"/>
            <a:r>
              <a:rPr lang="en-US" altLang="zh-TW" sz="2800" dirty="0"/>
              <a:t>Handwriting Digit Recognition</a:t>
            </a:r>
            <a:endParaRPr lang="zh-TW" altLang="en-US" sz="28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1393757" y="5761357"/>
            <a:ext cx="6625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You need to decide the network structure to let a good function in your function set.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9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1" grpId="0" animBg="1"/>
      <p:bldP spid="92" grpId="0" animBg="1"/>
      <p:bldP spid="93" grpId="0" animBg="1"/>
      <p:bldP spid="94" grpId="0"/>
      <p:bldP spid="83" grpId="0" animBg="1"/>
      <p:bldP spid="5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FAQ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00462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Q: How many layers? How many neurons for each layer?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Q: Can we design the network structure?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Q: Can the structure be automatically determined?</a:t>
            </a:r>
          </a:p>
          <a:p>
            <a:pPr lvl="1"/>
            <a:r>
              <a:rPr lang="en-US" altLang="zh-TW" dirty="0"/>
              <a:t>Yes, but not widely used yet.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061" y="222703"/>
            <a:ext cx="4455289" cy="24334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2358043" y="3641186"/>
            <a:ext cx="5731531" cy="557881"/>
            <a:chOff x="1729539" y="2853872"/>
            <a:chExt cx="5731531" cy="557881"/>
          </a:xfrm>
        </p:grpSpPr>
        <p:sp>
          <p:nvSpPr>
            <p:cNvPr id="7" name="文字方塊 6"/>
            <p:cNvSpPr txBox="1"/>
            <p:nvPr/>
          </p:nvSpPr>
          <p:spPr>
            <a:xfrm>
              <a:off x="1729539" y="2888533"/>
              <a:ext cx="2446855" cy="5232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Trial and Error</a:t>
              </a:r>
              <a:endParaRPr lang="zh-TW" altLang="en-US" sz="28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014215" y="2882998"/>
              <a:ext cx="2446855" cy="5232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Intuition</a:t>
              </a:r>
              <a:endParaRPr lang="zh-TW" altLang="en-US" sz="28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244315" y="2853872"/>
              <a:ext cx="688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+</a:t>
              </a:r>
              <a:endParaRPr lang="zh-TW" altLang="en-US" sz="2800" dirty="0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2131483" y="4695580"/>
            <a:ext cx="6171375" cy="52322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E.g. Convolutional Neural Network (CNN)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457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796218" y="3561275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619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812475"/>
            <a:ext cx="7772400" cy="2387600"/>
          </a:xfrm>
        </p:spPr>
        <p:txBody>
          <a:bodyPr>
            <a:normAutofit/>
          </a:bodyPr>
          <a:lstStyle/>
          <a:p>
            <a:pPr lvl="0"/>
            <a:r>
              <a:rPr lang="en-US" altLang="zh-TW" dirty="0"/>
              <a:t>Introduction of </a:t>
            </a:r>
            <a:br>
              <a:rPr lang="en-US" altLang="zh-TW" dirty="0"/>
            </a:br>
            <a:r>
              <a:rPr lang="en-US" altLang="zh-TW" dirty="0"/>
              <a:t>Deep Learning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0239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Preparing training data: images and their labels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47089" y="5414706"/>
            <a:ext cx="5049822" cy="9054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The learning target is defined on the training data.</a:t>
            </a:r>
            <a:endParaRPr lang="zh-TW" altLang="en-US" sz="2800" dirty="0"/>
          </a:p>
        </p:txBody>
      </p:sp>
      <p:pic>
        <p:nvPicPr>
          <p:cNvPr id="5" name="圖片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94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圖片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40987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圖片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65880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圖片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90772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圖片 8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515051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圖片 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140987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圖片 10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766923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圖片 11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392858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文字方塊 12"/>
          <p:cNvSpPr txBox="1"/>
          <p:nvPr/>
        </p:nvSpPr>
        <p:spPr>
          <a:xfrm>
            <a:off x="2232965" y="297469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“5”</a:t>
            </a:r>
            <a:endParaRPr lang="zh-TW" altLang="en-US" sz="28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858901" y="296314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“0”</a:t>
            </a:r>
            <a:endParaRPr lang="zh-TW" altLang="en-US" sz="28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509359" y="296314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“4”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126536" y="2960615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128622" y="4324036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“3”</a:t>
            </a:r>
            <a:endParaRPr lang="zh-TW" altLang="en-US" sz="28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511445" y="4350478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860987" y="4329092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“2”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235051" y="4350478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“9”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538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5888108" y="1690666"/>
            <a:ext cx="688973" cy="26405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Target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4" y="2024647"/>
            <a:ext cx="2130022" cy="2116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65433" y="412812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 x 16 = 256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3925982" y="169392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2742879" y="172156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2811267" y="243926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2817085" y="186893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2829784" y="177368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77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9784" y="177368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/>
          </p:nvPr>
        </p:nvGraphicFramePr>
        <p:xfrm>
          <a:off x="2835080" y="235641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78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080" y="235641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4023092" y="170492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4025434" y="248349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4013801" y="37115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4011054" y="313380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2820792" y="383701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2748869" y="3740250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79" name="方程式" r:id="rId9" imgW="253800" imgH="228600" progId="Equation.3">
                  <p:embed/>
                </p:oleObj>
              </mc:Choice>
              <mc:Fallback>
                <p:oleObj name="方程式" r:id="rId9" imgW="253800" imgH="2286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869" y="3740250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2696724" y="31219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5250299" y="164634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5267922" y="243184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5280102" y="368813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5" name="直線單箭頭接點 74"/>
          <p:cNvCxnSpPr/>
          <p:nvPr/>
        </p:nvCxnSpPr>
        <p:spPr>
          <a:xfrm>
            <a:off x="4597250" y="199200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4597250" y="278375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4587959" y="400572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V="1">
            <a:off x="4599592" y="199200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>
            <a:off x="4597250" y="199200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>
            <a:off x="4597250" y="199200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>
            <a:off x="4599592" y="277057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 flipV="1">
            <a:off x="4587959" y="199200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/>
          <p:nvPr/>
        </p:nvCxnSpPr>
        <p:spPr>
          <a:xfrm flipV="1">
            <a:off x="4587959" y="277057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V="1">
            <a:off x="3163692" y="1992007"/>
            <a:ext cx="859400" cy="299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/>
          <p:nvPr/>
        </p:nvCxnSpPr>
        <p:spPr>
          <a:xfrm>
            <a:off x="3159985" y="204038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>
            <a:off x="3159985" y="204038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/>
          <p:nvPr/>
        </p:nvCxnSpPr>
        <p:spPr>
          <a:xfrm flipV="1">
            <a:off x="3187505" y="199200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>
            <a:off x="3154167" y="261071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3154167" y="261071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flipV="1">
            <a:off x="3293381" y="1992007"/>
            <a:ext cx="729711" cy="19927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3293381" y="2770577"/>
            <a:ext cx="732053" cy="12141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>
            <a:off x="3293381" y="3984725"/>
            <a:ext cx="720420" cy="1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手繪多邊形 11"/>
          <p:cNvSpPr/>
          <p:nvPr/>
        </p:nvSpPr>
        <p:spPr>
          <a:xfrm>
            <a:off x="343805" y="1782962"/>
            <a:ext cx="2456341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 13"/>
          <p:cNvSpPr/>
          <p:nvPr/>
        </p:nvSpPr>
        <p:spPr>
          <a:xfrm>
            <a:off x="477156" y="1955903"/>
            <a:ext cx="2322478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手繪多邊形 21"/>
          <p:cNvSpPr/>
          <p:nvPr/>
        </p:nvSpPr>
        <p:spPr>
          <a:xfrm>
            <a:off x="2210705" y="3999011"/>
            <a:ext cx="554953" cy="268965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00359" y="4480721"/>
            <a:ext cx="166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Ink → 1</a:t>
            </a:r>
          </a:p>
          <a:p>
            <a:r>
              <a:rPr lang="en-US" altLang="zh-TW" sz="2400" dirty="0"/>
              <a:t>No ink → 0</a:t>
            </a:r>
            <a:endParaRPr lang="zh-TW" altLang="en-US" sz="2400" dirty="0"/>
          </a:p>
        </p:txBody>
      </p:sp>
      <p:sp>
        <p:nvSpPr>
          <p:cNvPr id="121" name="矩形 120"/>
          <p:cNvSpPr/>
          <p:nvPr/>
        </p:nvSpPr>
        <p:spPr>
          <a:xfrm>
            <a:off x="7083254" y="170618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3" name="直線單箭頭接點 122"/>
          <p:cNvCxnSpPr/>
          <p:nvPr/>
        </p:nvCxnSpPr>
        <p:spPr>
          <a:xfrm>
            <a:off x="6389534" y="2742346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>
            <a:off x="6498850" y="3988236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>
            <a:off x="6365650" y="1963543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/>
          <p:cNvSpPr txBox="1"/>
          <p:nvPr/>
        </p:nvSpPr>
        <p:spPr>
          <a:xfrm rot="5400000">
            <a:off x="7025444" y="320718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7094537" y="168836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132" name="文字方塊 131"/>
          <p:cNvSpPr txBox="1"/>
          <p:nvPr/>
        </p:nvSpPr>
        <p:spPr>
          <a:xfrm>
            <a:off x="7115635" y="249667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133" name="文字方塊 132"/>
          <p:cNvSpPr txBox="1"/>
          <p:nvPr/>
        </p:nvSpPr>
        <p:spPr>
          <a:xfrm>
            <a:off x="7083254" y="375281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10</a:t>
            </a:r>
            <a:endParaRPr lang="zh-TW" altLang="en-US" sz="2800" baseline="-25000" dirty="0"/>
          </a:p>
        </p:txBody>
      </p:sp>
      <p:sp>
        <p:nvSpPr>
          <p:cNvPr id="140" name="文字方塊 139"/>
          <p:cNvSpPr txBox="1"/>
          <p:nvPr/>
        </p:nvSpPr>
        <p:spPr>
          <a:xfrm>
            <a:off x="5148930" y="5135514"/>
            <a:ext cx="3466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 has the maximum value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2555119" y="4524222"/>
            <a:ext cx="3325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The learning target is ……</a:t>
            </a:r>
            <a:endParaRPr lang="zh-TW" altLang="en-US" sz="2400" dirty="0"/>
          </a:p>
        </p:txBody>
      </p:sp>
      <p:pic>
        <p:nvPicPr>
          <p:cNvPr id="142" name="圖片 1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9136" y="5072853"/>
            <a:ext cx="574872" cy="5811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3" name="文字方塊 142"/>
          <p:cNvSpPr txBox="1"/>
          <p:nvPr/>
        </p:nvSpPr>
        <p:spPr>
          <a:xfrm>
            <a:off x="2935080" y="5097237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144" name="向右箭號 143"/>
          <p:cNvSpPr/>
          <p:nvPr/>
        </p:nvSpPr>
        <p:spPr>
          <a:xfrm>
            <a:off x="4637968" y="5217648"/>
            <a:ext cx="491685" cy="3412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文字方塊 144"/>
          <p:cNvSpPr txBox="1"/>
          <p:nvPr/>
        </p:nvSpPr>
        <p:spPr>
          <a:xfrm>
            <a:off x="5144426" y="5880198"/>
            <a:ext cx="3466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has the maximum value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2935080" y="582971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147" name="向右箭號 146"/>
          <p:cNvSpPr/>
          <p:nvPr/>
        </p:nvSpPr>
        <p:spPr>
          <a:xfrm>
            <a:off x="4637968" y="5950124"/>
            <a:ext cx="491685" cy="3412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8" name="圖片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5665" y="5805941"/>
            <a:ext cx="605932" cy="6015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9" name="文字方塊 148"/>
          <p:cNvSpPr txBox="1"/>
          <p:nvPr/>
        </p:nvSpPr>
        <p:spPr>
          <a:xfrm>
            <a:off x="7776246" y="1759719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7790866" y="2579442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151" name="文字方塊 150"/>
          <p:cNvSpPr txBox="1"/>
          <p:nvPr/>
        </p:nvSpPr>
        <p:spPr>
          <a:xfrm>
            <a:off x="7803113" y="3806312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70" name="橢圓 69"/>
          <p:cNvSpPr/>
          <p:nvPr/>
        </p:nvSpPr>
        <p:spPr>
          <a:xfrm>
            <a:off x="5938632" y="169535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5940974" y="245526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5948002" y="370194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 rot="5400000">
            <a:off x="4910466" y="2606617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493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/>
      <p:bldP spid="143" grpId="0"/>
      <p:bldP spid="144" grpId="0" animBg="1"/>
      <p:bldP spid="145" grpId="0"/>
      <p:bldP spid="146" grpId="0"/>
      <p:bldP spid="14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960212" y="285223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2802940" y="283997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619837" y="286761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>
            <a:off x="5266492" y="3888396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5375808" y="5134286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5242608" y="3109593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688225" y="358531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1694043" y="301498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1706742" y="291973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01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742" y="291973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/>
          </p:nvPr>
        </p:nvGraphicFramePr>
        <p:xfrm>
          <a:off x="1712038" y="350246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02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038" y="350246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2900050" y="285097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2902392" y="362954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2890759" y="485756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2888012" y="427985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1697750" y="498306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1625827" y="4886300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03" name="方程式" r:id="rId8" imgW="253800" imgH="228600" progId="Equation.3">
                  <p:embed/>
                </p:oleObj>
              </mc:Choice>
              <mc:Fallback>
                <p:oleObj name="方程式" r:id="rId8" imgW="253800" imgH="2286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827" y="4886300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1573682" y="426800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4127257" y="27923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4144880" y="357789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4157060" y="483418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5" name="直線單箭頭接點 74"/>
          <p:cNvCxnSpPr>
            <a:stCxn id="53" idx="6"/>
          </p:cNvCxnSpPr>
          <p:nvPr/>
        </p:nvCxnSpPr>
        <p:spPr>
          <a:xfrm>
            <a:off x="3474208" y="313805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474208" y="392980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3464917" y="515177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54" idx="6"/>
          </p:cNvCxnSpPr>
          <p:nvPr/>
        </p:nvCxnSpPr>
        <p:spPr>
          <a:xfrm flipV="1">
            <a:off x="3476550" y="313805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stCxn id="53" idx="6"/>
          </p:cNvCxnSpPr>
          <p:nvPr/>
        </p:nvCxnSpPr>
        <p:spPr>
          <a:xfrm>
            <a:off x="3474208" y="313805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53" idx="6"/>
          </p:cNvCxnSpPr>
          <p:nvPr/>
        </p:nvCxnSpPr>
        <p:spPr>
          <a:xfrm>
            <a:off x="3474208" y="313805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54" idx="6"/>
          </p:cNvCxnSpPr>
          <p:nvPr/>
        </p:nvCxnSpPr>
        <p:spPr>
          <a:xfrm>
            <a:off x="3476550" y="391662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5" idx="6"/>
          </p:cNvCxnSpPr>
          <p:nvPr/>
        </p:nvCxnSpPr>
        <p:spPr>
          <a:xfrm flipV="1">
            <a:off x="3464917" y="313805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55" idx="6"/>
          </p:cNvCxnSpPr>
          <p:nvPr/>
        </p:nvCxnSpPr>
        <p:spPr>
          <a:xfrm flipV="1">
            <a:off x="3464917" y="391662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53" idx="2"/>
          </p:cNvCxnSpPr>
          <p:nvPr/>
        </p:nvCxnSpPr>
        <p:spPr>
          <a:xfrm flipV="1">
            <a:off x="2040650" y="3138057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47" idx="3"/>
            <a:endCxn id="54" idx="2"/>
          </p:cNvCxnSpPr>
          <p:nvPr/>
        </p:nvCxnSpPr>
        <p:spPr>
          <a:xfrm>
            <a:off x="2036943" y="318643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47" idx="3"/>
            <a:endCxn id="55" idx="2"/>
          </p:cNvCxnSpPr>
          <p:nvPr/>
        </p:nvCxnSpPr>
        <p:spPr>
          <a:xfrm>
            <a:off x="2036943" y="318643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stCxn id="52" idx="3"/>
            <a:endCxn id="53" idx="2"/>
          </p:cNvCxnSpPr>
          <p:nvPr/>
        </p:nvCxnSpPr>
        <p:spPr>
          <a:xfrm flipV="1">
            <a:off x="2064463" y="313805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46" idx="3"/>
            <a:endCxn id="54" idx="2"/>
          </p:cNvCxnSpPr>
          <p:nvPr/>
        </p:nvCxnSpPr>
        <p:spPr>
          <a:xfrm>
            <a:off x="2031125" y="375676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stCxn id="46" idx="3"/>
            <a:endCxn id="55" idx="2"/>
          </p:cNvCxnSpPr>
          <p:nvPr/>
        </p:nvCxnSpPr>
        <p:spPr>
          <a:xfrm>
            <a:off x="2031125" y="375676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62" idx="3"/>
            <a:endCxn id="53" idx="2"/>
          </p:cNvCxnSpPr>
          <p:nvPr/>
        </p:nvCxnSpPr>
        <p:spPr>
          <a:xfrm flipV="1">
            <a:off x="2102622" y="3138057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stCxn id="62" idx="3"/>
            <a:endCxn id="54" idx="2"/>
          </p:cNvCxnSpPr>
          <p:nvPr/>
        </p:nvCxnSpPr>
        <p:spPr>
          <a:xfrm flipV="1">
            <a:off x="2076253" y="3916627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62" idx="3"/>
            <a:endCxn id="55" idx="2"/>
          </p:cNvCxnSpPr>
          <p:nvPr/>
        </p:nvCxnSpPr>
        <p:spPr>
          <a:xfrm>
            <a:off x="2076253" y="5131233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 rot="5400000">
            <a:off x="5902402" y="435323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5971495" y="283441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5992593" y="364272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5960212" y="489886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10</a:t>
            </a:r>
            <a:endParaRPr lang="zh-TW" altLang="en-US" sz="2800" baseline="-25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222534" y="391465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6726121" y="4524011"/>
                <a:ext cx="1014273" cy="954107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Loss </a:t>
                </a:r>
                <a:endParaRPr lang="en-US" altLang="zh-TW" sz="2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TW" sz="28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121" y="4524011"/>
                <a:ext cx="1014273" cy="95410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圖片 101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75875" y="1892711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3" name="文字方塊 102"/>
          <p:cNvSpPr txBox="1"/>
          <p:nvPr/>
        </p:nvSpPr>
        <p:spPr>
          <a:xfrm>
            <a:off x="4678601" y="1981772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pic>
        <p:nvPicPr>
          <p:cNvPr id="108" name="圖片 107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02038" y="3843706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11" name="群組 10"/>
          <p:cNvGrpSpPr/>
          <p:nvPr/>
        </p:nvGrpSpPr>
        <p:grpSpPr>
          <a:xfrm>
            <a:off x="7996358" y="2867617"/>
            <a:ext cx="654489" cy="2625052"/>
            <a:chOff x="7996358" y="2461791"/>
            <a:chExt cx="654489" cy="2625052"/>
          </a:xfrm>
        </p:grpSpPr>
        <p:sp>
          <p:nvSpPr>
            <p:cNvPr id="110" name="矩形 109"/>
            <p:cNvSpPr/>
            <p:nvPr/>
          </p:nvSpPr>
          <p:spPr>
            <a:xfrm>
              <a:off x="8062418" y="2461791"/>
              <a:ext cx="498951" cy="262505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 rot="5400000">
              <a:off x="8004608" y="394803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7996358" y="250893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8005216" y="3269035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0</a:t>
              </a:r>
              <a:endParaRPr lang="zh-TW" altLang="en-US" sz="2800" baseline="-25000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>
              <a:off x="7996358" y="448933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0</a:t>
              </a:r>
              <a:endParaRPr lang="zh-TW" altLang="en-US" sz="2800" baseline="-25000" dirty="0"/>
            </a:p>
          </p:txBody>
        </p:sp>
      </p:grpSp>
      <p:sp>
        <p:nvSpPr>
          <p:cNvPr id="115" name="左-右雙向箭號 114"/>
          <p:cNvSpPr/>
          <p:nvPr/>
        </p:nvSpPr>
        <p:spPr>
          <a:xfrm>
            <a:off x="6491544" y="4090322"/>
            <a:ext cx="1513672" cy="35939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972457" y="2220112"/>
            <a:ext cx="27286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/>
          <p:cNvCxnSpPr/>
          <p:nvPr/>
        </p:nvCxnSpPr>
        <p:spPr>
          <a:xfrm flipH="1">
            <a:off x="5333454" y="2243382"/>
            <a:ext cx="2987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962038" y="2252711"/>
            <a:ext cx="0" cy="1480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>
            <a:off x="8320750" y="2252711"/>
            <a:ext cx="0" cy="581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4801564" y="285040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4877408" y="284229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/>
          <p:cNvSpPr/>
          <p:nvPr/>
        </p:nvSpPr>
        <p:spPr>
          <a:xfrm>
            <a:off x="4879750" y="360220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/>
          <p:cNvSpPr/>
          <p:nvPr/>
        </p:nvSpPr>
        <p:spPr>
          <a:xfrm>
            <a:off x="4886778" y="484888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/>
          <p:cNvSpPr txBox="1"/>
          <p:nvPr/>
        </p:nvSpPr>
        <p:spPr>
          <a:xfrm rot="5400000">
            <a:off x="4884031" y="426801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914429" y="5628282"/>
            <a:ext cx="7147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Loss can be </a:t>
            </a:r>
            <a:r>
              <a:rPr lang="en-US" altLang="zh-TW" sz="2800" b="1" dirty="0"/>
              <a:t>square error </a:t>
            </a:r>
            <a:r>
              <a:rPr lang="en-US" altLang="zh-TW" sz="2800" dirty="0"/>
              <a:t>or </a:t>
            </a:r>
            <a:r>
              <a:rPr lang="en-US" altLang="zh-TW" sz="2800" b="1" dirty="0"/>
              <a:t>cross entropy </a:t>
            </a:r>
            <a:r>
              <a:rPr lang="en-US" altLang="zh-TW" sz="2800" dirty="0"/>
              <a:t>between the network output and target 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7817449" y="5575658"/>
            <a:ext cx="93063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target</a:t>
            </a:r>
            <a:endParaRPr lang="zh-TW" altLang="en-US" sz="2400" dirty="0"/>
          </a:p>
        </p:txBody>
      </p:sp>
      <p:sp>
        <p:nvSpPr>
          <p:cNvPr id="107" name="矩形 106"/>
          <p:cNvSpPr/>
          <p:nvPr/>
        </p:nvSpPr>
        <p:spPr>
          <a:xfrm rot="5400000">
            <a:off x="3821735" y="3814498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6375692" y="3010316"/>
            <a:ext cx="1740544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As close as possible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2698449" y="481405"/>
            <a:ext cx="5862920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good function should make the loss of all examples as small as possible.</a:t>
            </a:r>
            <a:endParaRPr lang="zh-TW" altLang="en-US" sz="28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2281519" y="3661532"/>
            <a:ext cx="2646238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Given a set of parameters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725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103" grpId="0"/>
      <p:bldP spid="115" grpId="0" animBg="1"/>
      <p:bldP spid="117" grpId="0"/>
      <p:bldP spid="3" grpId="0" animBg="1"/>
      <p:bldP spid="69" grpId="0" animBg="1"/>
      <p:bldP spid="7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Total Loss</a:t>
            </a:r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1727768" y="2298174"/>
            <a:ext cx="421911" cy="671513"/>
            <a:chOff x="510563" y="3417283"/>
            <a:chExt cx="421911" cy="671513"/>
          </a:xfrm>
        </p:grpSpPr>
        <p:sp>
          <p:nvSpPr>
            <p:cNvPr id="19" name="矩形 1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510563" y="3522206"/>
              <a:ext cx="4219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727768" y="3245279"/>
            <a:ext cx="421910" cy="671513"/>
            <a:chOff x="510564" y="3417283"/>
            <a:chExt cx="421910" cy="671513"/>
          </a:xfrm>
        </p:grpSpPr>
        <p:sp>
          <p:nvSpPr>
            <p:cNvPr id="22" name="矩形 2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723759" y="5606623"/>
            <a:ext cx="429926" cy="671513"/>
            <a:chOff x="506555" y="3417283"/>
            <a:chExt cx="429926" cy="671513"/>
          </a:xfrm>
        </p:grpSpPr>
        <p:sp>
          <p:nvSpPr>
            <p:cNvPr id="25" name="矩形 2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06555" y="3522206"/>
              <a:ext cx="4299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R</a:t>
              </a:r>
              <a:endParaRPr lang="zh-TW" altLang="en-US" sz="2400" baseline="30000" dirty="0"/>
            </a:p>
          </p:txBody>
        </p:sp>
      </p:grpSp>
      <p:sp>
        <p:nvSpPr>
          <p:cNvPr id="27" name="矩形 26"/>
          <p:cNvSpPr/>
          <p:nvPr/>
        </p:nvSpPr>
        <p:spPr>
          <a:xfrm>
            <a:off x="2527693" y="230074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2527693" y="323945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2527693" y="5594978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1585319" y="4930674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2658584" y="4919031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2096310" y="263392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2093349" y="358103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2093348" y="593655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3496559" y="2628722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493598" y="357582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3493597" y="5931350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/>
          <p:cNvGrpSpPr/>
          <p:nvPr/>
        </p:nvGrpSpPr>
        <p:grpSpPr>
          <a:xfrm>
            <a:off x="3895074" y="2298174"/>
            <a:ext cx="428323" cy="671513"/>
            <a:chOff x="507357" y="3417283"/>
            <a:chExt cx="428323" cy="671513"/>
          </a:xfrm>
        </p:grpSpPr>
        <p:sp>
          <p:nvSpPr>
            <p:cNvPr id="39" name="矩形 3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507357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3895074" y="3245279"/>
            <a:ext cx="428323" cy="671513"/>
            <a:chOff x="507358" y="3417283"/>
            <a:chExt cx="428323" cy="671513"/>
          </a:xfrm>
        </p:grpSpPr>
        <p:sp>
          <p:nvSpPr>
            <p:cNvPr id="42" name="矩形 4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507358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3891065" y="5606623"/>
            <a:ext cx="436338" cy="671513"/>
            <a:chOff x="503349" y="3417283"/>
            <a:chExt cx="436338" cy="671513"/>
          </a:xfrm>
        </p:grpSpPr>
        <p:sp>
          <p:nvSpPr>
            <p:cNvPr id="45" name="矩形 4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03349" y="3522206"/>
              <a:ext cx="4363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 err="1"/>
                <a:t>y</a:t>
              </a:r>
              <a:r>
                <a:rPr lang="en-US" altLang="zh-TW" sz="2400" baseline="30000" dirty="0" err="1"/>
                <a:t>R</a:t>
              </a:r>
              <a:endParaRPr lang="zh-TW" altLang="en-US" sz="2400" baseline="30000" dirty="0"/>
            </a:p>
          </p:txBody>
        </p:sp>
      </p:grpSp>
      <p:sp>
        <p:nvSpPr>
          <p:cNvPr id="47" name="矩形 46"/>
          <p:cNvSpPr/>
          <p:nvPr/>
        </p:nvSpPr>
        <p:spPr>
          <a:xfrm>
            <a:off x="4913118" y="2298174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8" name="矩形 47"/>
          <p:cNvSpPr/>
          <p:nvPr/>
        </p:nvSpPr>
        <p:spPr>
          <a:xfrm>
            <a:off x="4913117" y="3245279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9" name="矩形 48"/>
          <p:cNvSpPr/>
          <p:nvPr/>
        </p:nvSpPr>
        <p:spPr>
          <a:xfrm>
            <a:off x="4913117" y="560662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902677" y="2471777"/>
                <a:ext cx="39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677" y="2471777"/>
                <a:ext cx="39145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8750" t="-16393" r="-500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4913117" y="3407287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117" y="3407287"/>
                <a:ext cx="39805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8462" t="-18033" r="-476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4888687" y="5803879"/>
                <a:ext cx="4224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687" y="5803879"/>
                <a:ext cx="42248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7391" t="-16393" r="-44928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左-右雙向箭號 52"/>
          <p:cNvSpPr/>
          <p:nvPr/>
        </p:nvSpPr>
        <p:spPr>
          <a:xfrm>
            <a:off x="4254704" y="25901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左-右雙向箭號 53"/>
          <p:cNvSpPr/>
          <p:nvPr/>
        </p:nvSpPr>
        <p:spPr>
          <a:xfrm>
            <a:off x="4249342" y="35108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左-右雙向箭號 54"/>
          <p:cNvSpPr/>
          <p:nvPr/>
        </p:nvSpPr>
        <p:spPr>
          <a:xfrm>
            <a:off x="4249276" y="5851855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4437895" y="2767534"/>
                <a:ext cx="3021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2767534"/>
                <a:ext cx="30219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4000" r="-8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/>
          <p:cNvSpPr txBox="1"/>
          <p:nvPr/>
        </p:nvSpPr>
        <p:spPr>
          <a:xfrm rot="5400000">
            <a:off x="3746853" y="4967195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60" name="文字方塊 59"/>
          <p:cNvSpPr txBox="1"/>
          <p:nvPr/>
        </p:nvSpPr>
        <p:spPr>
          <a:xfrm rot="5400000">
            <a:off x="4749949" y="4954287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64" name="群組 63"/>
          <p:cNvGrpSpPr/>
          <p:nvPr/>
        </p:nvGrpSpPr>
        <p:grpSpPr>
          <a:xfrm>
            <a:off x="1724616" y="4152253"/>
            <a:ext cx="421910" cy="671513"/>
            <a:chOff x="510564" y="3417283"/>
            <a:chExt cx="421910" cy="671513"/>
          </a:xfrm>
        </p:grpSpPr>
        <p:sp>
          <p:nvSpPr>
            <p:cNvPr id="65" name="矩形 6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</p:grpSp>
      <p:sp>
        <p:nvSpPr>
          <p:cNvPr id="67" name="矩形 66"/>
          <p:cNvSpPr/>
          <p:nvPr/>
        </p:nvSpPr>
        <p:spPr>
          <a:xfrm>
            <a:off x="2524541" y="4146429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68" name="直線單箭頭接點 67"/>
          <p:cNvCxnSpPr/>
          <p:nvPr/>
        </p:nvCxnSpPr>
        <p:spPr>
          <a:xfrm flipV="1">
            <a:off x="2090197" y="448800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3490446" y="448280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群組 69"/>
          <p:cNvGrpSpPr/>
          <p:nvPr/>
        </p:nvGrpSpPr>
        <p:grpSpPr>
          <a:xfrm>
            <a:off x="3891923" y="4152253"/>
            <a:ext cx="428322" cy="671513"/>
            <a:chOff x="507359" y="3417283"/>
            <a:chExt cx="428322" cy="671513"/>
          </a:xfrm>
        </p:grpSpPr>
        <p:sp>
          <p:nvSpPr>
            <p:cNvPr id="71" name="矩形 70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507359" y="3522206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</p:grpSp>
      <p:sp>
        <p:nvSpPr>
          <p:cNvPr id="73" name="矩形 72"/>
          <p:cNvSpPr/>
          <p:nvPr/>
        </p:nvSpPr>
        <p:spPr>
          <a:xfrm>
            <a:off x="4909965" y="415225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4909965" y="4314261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65" y="4314261"/>
                <a:ext cx="39805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8182" t="-18333" r="-4697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左-右雙向箭號 74"/>
          <p:cNvSpPr/>
          <p:nvPr/>
        </p:nvSpPr>
        <p:spPr>
          <a:xfrm>
            <a:off x="4246190" y="4417822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08787" y="1640875"/>
            <a:ext cx="3580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For all training data …</a:t>
            </a:r>
            <a:endParaRPr lang="zh-TW" altLang="en-US" sz="2800" dirty="0"/>
          </a:p>
        </p:txBody>
      </p:sp>
      <p:pic>
        <p:nvPicPr>
          <p:cNvPr id="90" name="圖片 8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15322" y="2314599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圖片 91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94572" y="3258994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3" name="圖片 92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4572" y="413958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4" name="圖片 93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94572" y="5594978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613965" y="958275"/>
                <a:ext cx="1606594" cy="12092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965" y="958275"/>
                <a:ext cx="1606594" cy="120924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5487022" y="5118869"/>
                <a:ext cx="3318188" cy="138499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the 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2" y="5118869"/>
                <a:ext cx="3318188" cy="138499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76"/>
          <p:cNvSpPr txBox="1"/>
          <p:nvPr/>
        </p:nvSpPr>
        <p:spPr>
          <a:xfrm>
            <a:off x="5467155" y="398990"/>
            <a:ext cx="1805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Total Loss: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437895" y="3685525"/>
                <a:ext cx="309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3685525"/>
                <a:ext cx="309315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3529" r="-784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4429885" y="4561823"/>
                <a:ext cx="309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85" y="4561823"/>
                <a:ext cx="309315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4000" r="-10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4437895" y="6027539"/>
                <a:ext cx="3337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6027539"/>
                <a:ext cx="333746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21818" r="-5455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 flipV="1">
            <a:off x="7224490" y="2271994"/>
            <a:ext cx="0" cy="50465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491961" y="958274"/>
            <a:ext cx="1850601" cy="132660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79"/>
          <p:cNvSpPr txBox="1"/>
          <p:nvPr/>
        </p:nvSpPr>
        <p:spPr>
          <a:xfrm>
            <a:off x="5663222" y="2642324"/>
            <a:ext cx="310406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As small as possible</a:t>
            </a:r>
            <a:endParaRPr lang="zh-TW" altLang="en-US" sz="28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487022" y="3479278"/>
            <a:ext cx="3315102" cy="138499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Find </a:t>
            </a:r>
            <a:r>
              <a:rPr lang="en-US" altLang="zh-TW" sz="2800" b="1" i="1" u="sng" dirty="0"/>
              <a:t>a function in function set </a:t>
            </a:r>
            <a:r>
              <a:rPr lang="en-US" altLang="zh-TW" sz="2800" dirty="0"/>
              <a:t>that minimizes total loss L</a:t>
            </a:r>
            <a:endParaRPr lang="zh-TW" altLang="en-US" sz="2800" dirty="0"/>
          </a:p>
        </p:txBody>
      </p:sp>
      <p:sp>
        <p:nvSpPr>
          <p:cNvPr id="4" name="向下箭號 3"/>
          <p:cNvSpPr/>
          <p:nvPr/>
        </p:nvSpPr>
        <p:spPr>
          <a:xfrm>
            <a:off x="6861190" y="3213746"/>
            <a:ext cx="697424" cy="3244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向下箭號 81"/>
          <p:cNvSpPr/>
          <p:nvPr/>
        </p:nvSpPr>
        <p:spPr>
          <a:xfrm>
            <a:off x="6861190" y="4904370"/>
            <a:ext cx="697424" cy="3244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3" name="圖片 82"/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893866" y="413697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4" name="圖片 83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3267" y="560662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5" name="圖片 84"/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890958" y="560080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636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/>
      <p:bldP spid="31" grpId="0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 animBg="1"/>
      <p:bldP spid="54" grpId="0" animBg="1"/>
      <p:bldP spid="55" grpId="0" animBg="1"/>
      <p:bldP spid="56" grpId="0"/>
      <p:bldP spid="59" grpId="0"/>
      <p:bldP spid="60" grpId="0"/>
      <p:bldP spid="67" grpId="0" animBg="1"/>
      <p:bldP spid="73" grpId="0" animBg="1"/>
      <p:bldP spid="74" grpId="0"/>
      <p:bldP spid="75" grpId="0" animBg="1"/>
      <p:bldP spid="7" grpId="0"/>
      <p:bldP spid="95" grpId="0" animBg="1"/>
      <p:bldP spid="77" grpId="0"/>
      <p:bldP spid="76" grpId="0"/>
      <p:bldP spid="78" grpId="0"/>
      <p:bldP spid="79" grpId="0"/>
      <p:bldP spid="9" grpId="0" animBg="1"/>
      <p:bldP spid="80" grpId="0" animBg="1"/>
      <p:bldP spid="81" grpId="0" animBg="1"/>
      <p:bldP spid="4" grpId="0" animBg="1"/>
      <p:bldP spid="8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796218" y="5231049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600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pick the best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32482" y="3705754"/>
                <a:ext cx="445951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2" y="3705754"/>
                <a:ext cx="4459518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2873" t="-64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702180" y="2909524"/>
            <a:ext cx="4502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Enumerate all possible values</a:t>
            </a:r>
            <a:endParaRPr lang="zh-TW" altLang="en-US" sz="2800" dirty="0"/>
          </a:p>
        </p:txBody>
      </p:sp>
      <p:grpSp>
        <p:nvGrpSpPr>
          <p:cNvPr id="8" name="群組 7"/>
          <p:cNvGrpSpPr/>
          <p:nvPr/>
        </p:nvGrpSpPr>
        <p:grpSpPr>
          <a:xfrm>
            <a:off x="5646200" y="2656145"/>
            <a:ext cx="1134648" cy="3130011"/>
            <a:chOff x="2332137" y="1770729"/>
            <a:chExt cx="1134648" cy="3130011"/>
          </a:xfrm>
        </p:grpSpPr>
        <p:sp>
          <p:nvSpPr>
            <p:cNvPr id="9" name="矩形 8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7710285" y="2627547"/>
            <a:ext cx="1368348" cy="3137533"/>
            <a:chOff x="4396222" y="1742131"/>
            <a:chExt cx="1368348" cy="3137533"/>
          </a:xfrm>
        </p:grpSpPr>
        <p:sp>
          <p:nvSpPr>
            <p:cNvPr id="16" name="矩形 15"/>
            <p:cNvSpPr/>
            <p:nvPr/>
          </p:nvSpPr>
          <p:spPr>
            <a:xfrm>
              <a:off x="4715522" y="2203796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396222" y="1742131"/>
              <a:ext cx="1368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l+1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4802608" y="223114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4804950" y="300971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4793317" y="4237727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4790570" y="3660020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cxnSp>
        <p:nvCxnSpPr>
          <p:cNvPr id="23" name="直線單箭頭接點 22"/>
          <p:cNvCxnSpPr>
            <a:stCxn id="11" idx="6"/>
            <a:endCxn id="18" idx="2"/>
          </p:cNvCxnSpPr>
          <p:nvPr/>
        </p:nvCxnSpPr>
        <p:spPr>
          <a:xfrm flipV="1">
            <a:off x="6489896" y="3403640"/>
            <a:ext cx="1626775" cy="47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endCxn id="19" idx="2"/>
          </p:cNvCxnSpPr>
          <p:nvPr/>
        </p:nvCxnSpPr>
        <p:spPr>
          <a:xfrm flipV="1">
            <a:off x="6489896" y="4182210"/>
            <a:ext cx="1629117" cy="179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480605" y="5422090"/>
            <a:ext cx="1626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2" idx="6"/>
            <a:endCxn id="18" idx="2"/>
          </p:cNvCxnSpPr>
          <p:nvPr/>
        </p:nvCxnSpPr>
        <p:spPr>
          <a:xfrm flipV="1">
            <a:off x="6492238" y="3403640"/>
            <a:ext cx="1624433" cy="783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1" idx="6"/>
            <a:endCxn id="19" idx="2"/>
          </p:cNvCxnSpPr>
          <p:nvPr/>
        </p:nvCxnSpPr>
        <p:spPr>
          <a:xfrm>
            <a:off x="6489896" y="3408369"/>
            <a:ext cx="1629117" cy="7738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1" idx="6"/>
            <a:endCxn id="20" idx="2"/>
          </p:cNvCxnSpPr>
          <p:nvPr/>
        </p:nvCxnSpPr>
        <p:spPr>
          <a:xfrm>
            <a:off x="6489896" y="3408369"/>
            <a:ext cx="1617484" cy="20018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2" idx="6"/>
            <a:endCxn id="20" idx="2"/>
          </p:cNvCxnSpPr>
          <p:nvPr/>
        </p:nvCxnSpPr>
        <p:spPr>
          <a:xfrm>
            <a:off x="6492238" y="4186939"/>
            <a:ext cx="1615142" cy="1223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3" idx="6"/>
            <a:endCxn id="18" idx="2"/>
          </p:cNvCxnSpPr>
          <p:nvPr/>
        </p:nvCxnSpPr>
        <p:spPr>
          <a:xfrm flipV="1">
            <a:off x="6480605" y="3403640"/>
            <a:ext cx="1636066" cy="2011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6"/>
            <a:endCxn id="19" idx="2"/>
          </p:cNvCxnSpPr>
          <p:nvPr/>
        </p:nvCxnSpPr>
        <p:spPr>
          <a:xfrm flipV="1">
            <a:off x="6480605" y="4182210"/>
            <a:ext cx="1638408" cy="12327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832482" y="5588147"/>
            <a:ext cx="483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E.g. speech recognition: 8 layers and 1000 neurons each layer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442723" y="5757578"/>
            <a:ext cx="154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1000</a:t>
            </a:r>
          </a:p>
          <a:p>
            <a:pPr algn="ctr"/>
            <a:r>
              <a:rPr lang="en-US" altLang="zh-TW" sz="2400" dirty="0"/>
              <a:t>neurons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662095" y="5799393"/>
            <a:ext cx="154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1000</a:t>
            </a:r>
          </a:p>
          <a:p>
            <a:pPr algn="ctr"/>
            <a:r>
              <a:rPr lang="en-US" altLang="zh-TW" sz="2400" dirty="0"/>
              <a:t>neurons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6627500" y="3923462"/>
            <a:ext cx="1323692" cy="95410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10</a:t>
            </a:r>
            <a:r>
              <a:rPr lang="en-US" altLang="zh-TW" sz="2800" baseline="30000" dirty="0"/>
              <a:t>6</a:t>
            </a:r>
          </a:p>
          <a:p>
            <a:pPr algn="ctr"/>
            <a:r>
              <a:rPr lang="en-US" altLang="zh-TW" sz="2800" dirty="0"/>
              <a:t>weights</a:t>
            </a:r>
            <a:endParaRPr lang="zh-TW" altLang="en-US" sz="2800" dirty="0"/>
          </a:p>
        </p:txBody>
      </p:sp>
      <p:grpSp>
        <p:nvGrpSpPr>
          <p:cNvPr id="3" name="群組 2"/>
          <p:cNvGrpSpPr/>
          <p:nvPr/>
        </p:nvGrpSpPr>
        <p:grpSpPr>
          <a:xfrm>
            <a:off x="946106" y="4591821"/>
            <a:ext cx="4168310" cy="712695"/>
            <a:chOff x="588857" y="5086698"/>
            <a:chExt cx="4168310" cy="712695"/>
          </a:xfrm>
        </p:grpSpPr>
        <p:sp>
          <p:nvSpPr>
            <p:cNvPr id="48" name="文字方塊 47"/>
            <p:cNvSpPr txBox="1"/>
            <p:nvPr/>
          </p:nvSpPr>
          <p:spPr>
            <a:xfrm>
              <a:off x="765869" y="5276173"/>
              <a:ext cx="3783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Millions of parameters</a:t>
              </a:r>
              <a:endParaRPr lang="zh-TW" altLang="en-US" sz="2800" dirty="0"/>
            </a:p>
          </p:txBody>
        </p:sp>
        <p:sp>
          <p:nvSpPr>
            <p:cNvPr id="22" name="左大括弧 21"/>
            <p:cNvSpPr/>
            <p:nvPr/>
          </p:nvSpPr>
          <p:spPr>
            <a:xfrm rot="16200000">
              <a:off x="2612787" y="3062768"/>
              <a:ext cx="120449" cy="4168310"/>
            </a:xfrm>
            <a:prstGeom prst="leftBrace">
              <a:avLst>
                <a:gd name="adj1" fmla="val 51771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" name="Picture 2" descr="http://www.mobanwang.com/icon/UploadFiles_8971/200909/2009090322400831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178" y="3660779"/>
            <a:ext cx="1862084" cy="186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7" grpId="0"/>
      <p:bldP spid="49" grpId="0"/>
      <p:bldP spid="50" grpId="0"/>
      <p:bldP spid="5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字方塊 63"/>
          <p:cNvSpPr txBox="1"/>
          <p:nvPr/>
        </p:nvSpPr>
        <p:spPr>
          <a:xfrm>
            <a:off x="3316140" y="3319741"/>
            <a:ext cx="4785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Random, RBM pre-train 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4189763" y="3785831"/>
            <a:ext cx="2857500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Usually good enough</a:t>
            </a:r>
            <a:endParaRPr lang="zh-TW" altLang="en-US" sz="2400" dirty="0"/>
          </a:p>
        </p:txBody>
      </p:sp>
      <p:sp>
        <p:nvSpPr>
          <p:cNvPr id="67" name="向右箭號 66"/>
          <p:cNvSpPr/>
          <p:nvPr/>
        </p:nvSpPr>
        <p:spPr>
          <a:xfrm rot="5400000" flipH="1">
            <a:off x="3736522" y="3818726"/>
            <a:ext cx="362012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35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27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 animBg="1"/>
      <p:bldP spid="67" grpId="0" animBg="1"/>
      <p:bldP spid="35" grpId="0"/>
      <p:bldP spid="7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59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4499158" y="4169078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Positive 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504997" y="3552714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Negative</a:t>
            </a:r>
            <a:endParaRPr lang="zh-TW" altLang="en-US" sz="2400" dirty="0"/>
          </a:p>
        </p:txBody>
      </p:sp>
      <p:sp>
        <p:nvSpPr>
          <p:cNvPr id="4" name="向右箭號 3"/>
          <p:cNvSpPr/>
          <p:nvPr/>
        </p:nvSpPr>
        <p:spPr>
          <a:xfrm>
            <a:off x="6248331" y="4206297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>
            <a:off x="6258542" y="3557751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7042398" y="4156896"/>
            <a:ext cx="16330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Decrease w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7042398" y="3538854"/>
            <a:ext cx="16330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Increase w</a:t>
            </a:r>
            <a:endParaRPr lang="zh-TW" altLang="en-US" sz="2400" dirty="0"/>
          </a:p>
        </p:txBody>
      </p:sp>
      <p:sp>
        <p:nvSpPr>
          <p:cNvPr id="32" name="向右箭號 31"/>
          <p:cNvSpPr/>
          <p:nvPr/>
        </p:nvSpPr>
        <p:spPr>
          <a:xfrm>
            <a:off x="2163265" y="5975869"/>
            <a:ext cx="603767" cy="2482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1990542" y="3349548"/>
            <a:ext cx="1328230" cy="122163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510298" y="6297524"/>
            <a:ext cx="5225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http://chico386.pixnet.net/album/photo/171572850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4" y="3561483"/>
            <a:ext cx="1163839" cy="116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37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animBg="1"/>
      <p:bldP spid="21" grpId="0" animBg="1"/>
      <p:bldP spid="4" grpId="0" animBg="1"/>
      <p:bldP spid="23" grpId="0" animBg="1"/>
      <p:bldP spid="24" grpId="0" animBg="1"/>
      <p:bldP spid="31" grpId="0" animBg="1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83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3535534" y="600811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2089294" y="6150122"/>
                <a:ext cx="12515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94" y="6150122"/>
                <a:ext cx="1251565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25000" r="-56098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4065080" y="5566010"/>
            <a:ext cx="237792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altLang="zh-TW" sz="2800" dirty="0"/>
              <a:t>η</a:t>
            </a:r>
            <a:r>
              <a:rPr lang="en-US" altLang="zh-TW" sz="2800" dirty="0"/>
              <a:t> is called “</a:t>
            </a:r>
            <a:r>
              <a:rPr lang="en-US" altLang="zh-TW" sz="2800" b="1" i="1" dirty="0"/>
              <a:t>learning rate</a:t>
            </a:r>
            <a:r>
              <a:rPr lang="en-US" altLang="zh-TW" sz="2800" dirty="0"/>
              <a:t>”</a:t>
            </a:r>
            <a:endParaRPr lang="zh-TW" altLang="en-US" sz="2800" dirty="0"/>
          </a:p>
        </p:txBody>
      </p:sp>
      <p:sp>
        <p:nvSpPr>
          <p:cNvPr id="5" name="左大括弧 4"/>
          <p:cNvSpPr/>
          <p:nvPr/>
        </p:nvSpPr>
        <p:spPr>
          <a:xfrm rot="5400000">
            <a:off x="2646903" y="5028801"/>
            <a:ext cx="312400" cy="1663274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10058" y="3039841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832147" y="4037747"/>
            <a:ext cx="20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Repeat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2639961" y="6611787"/>
            <a:ext cx="89557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2383653" y="6597039"/>
            <a:ext cx="205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2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3" grpId="0"/>
      <p:bldP spid="34" grpId="0" animBg="1"/>
      <p:bldP spid="5" grpId="0" animBg="1"/>
      <p:bldP spid="37" grpId="0"/>
      <p:bldP spid="7" grpId="0" animBg="1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7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3535534" y="600811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左大括弧 4"/>
          <p:cNvSpPr/>
          <p:nvPr/>
        </p:nvSpPr>
        <p:spPr>
          <a:xfrm rot="5400000">
            <a:off x="2646903" y="5028801"/>
            <a:ext cx="312400" cy="1663274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接點 35"/>
          <p:cNvCxnSpPr/>
          <p:nvPr/>
        </p:nvCxnSpPr>
        <p:spPr>
          <a:xfrm>
            <a:off x="3634740" y="5108028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10058" y="3039841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832147" y="4037747"/>
            <a:ext cx="20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Repeat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2940040" y="5104347"/>
            <a:ext cx="1298213" cy="20277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/>
          <p:cNvSpPr/>
          <p:nvPr/>
        </p:nvSpPr>
        <p:spPr>
          <a:xfrm>
            <a:off x="4349821" y="598879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/>
          <p:cNvCxnSpPr/>
          <p:nvPr/>
        </p:nvCxnSpPr>
        <p:spPr>
          <a:xfrm>
            <a:off x="4449136" y="5165437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4057842" y="4034066"/>
                <a:ext cx="52759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tx1"/>
                    </a:solidFill>
                  </a:rPr>
                  <a:t>Until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is approximately small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842" y="4034066"/>
                <a:ext cx="5275932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左大括弧 38"/>
          <p:cNvSpPr/>
          <p:nvPr/>
        </p:nvSpPr>
        <p:spPr>
          <a:xfrm rot="5400000">
            <a:off x="3882438" y="5463153"/>
            <a:ext cx="312400" cy="820996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6039448" y="4391381"/>
            <a:ext cx="3120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(when update is little)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25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/>
      <p:bldP spid="39" grpId="0" animBg="1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</a:t>
            </a:r>
            <a:br>
              <a:rPr lang="en-US" altLang="zh-TW" dirty="0"/>
            </a:br>
            <a:r>
              <a:rPr lang="en-US" altLang="zh-TW" dirty="0"/>
              <a:t>≈ Looking for a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9799" y="1823150"/>
            <a:ext cx="7886700" cy="4918843"/>
          </a:xfrm>
        </p:spPr>
        <p:txBody>
          <a:bodyPr>
            <a:normAutofit/>
          </a:bodyPr>
          <a:lstStyle/>
          <a:p>
            <a:r>
              <a:rPr lang="en-US" altLang="zh-TW" dirty="0"/>
              <a:t>Speech Recognition</a:t>
            </a:r>
          </a:p>
          <a:p>
            <a:endParaRPr lang="en-US" altLang="zh-TW" dirty="0"/>
          </a:p>
          <a:p>
            <a:r>
              <a:rPr lang="en-US" altLang="zh-TW" dirty="0"/>
              <a:t>Image Recognition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Playing Go</a:t>
            </a:r>
          </a:p>
          <a:p>
            <a:endParaRPr lang="en-US" altLang="zh-TW" dirty="0"/>
          </a:p>
          <a:p>
            <a:r>
              <a:rPr lang="en-US" altLang="zh-TW" dirty="0"/>
              <a:t>Dialogue System</a:t>
            </a:r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1863058" y="2390524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82" name="方程式" r:id="rId3" imgW="1790640" imgH="215640" progId="Equation.3">
                  <p:embed/>
                </p:oleObj>
              </mc:Choice>
              <mc:Fallback>
                <p:oleObj name="方程式" r:id="rId3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8" y="2390524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/>
          </p:nvPr>
        </p:nvGraphicFramePr>
        <p:xfrm>
          <a:off x="2615463" y="3462836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83" name="方程式" r:id="rId5" imgW="1790640" imgH="215640" progId="Equation.3">
                  <p:embed/>
                </p:oleObj>
              </mc:Choice>
              <mc:Fallback>
                <p:oleObj name="方程式" r:id="rId5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463" y="3462836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>
            <p:extLst/>
          </p:nvPr>
        </p:nvGraphicFramePr>
        <p:xfrm>
          <a:off x="2663581" y="4670243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84" name="方程式" r:id="rId6" imgW="1790640" imgH="215640" progId="Equation.3">
                  <p:embed/>
                </p:oleObj>
              </mc:Choice>
              <mc:Fallback>
                <p:oleObj name="方程式" r:id="rId6" imgW="179064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581" y="4670243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>
            <p:extLst/>
          </p:nvPr>
        </p:nvGraphicFramePr>
        <p:xfrm>
          <a:off x="3303945" y="5774717"/>
          <a:ext cx="35782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85" name="方程式" r:id="rId7" imgW="1676160" imgH="215640" progId="Equation.3">
                  <p:embed/>
                </p:oleObj>
              </mc:Choice>
              <mc:Fallback>
                <p:oleObj name="方程式" r:id="rId7" imgW="1676160" imgH="215640" progId="Equation.3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945" y="5774717"/>
                        <a:ext cx="35782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6438163" y="3431413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“Cat”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685758" y="2359341"/>
            <a:ext cx="229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“How are you”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486282" y="4612554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“5-5”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251623" y="5793567"/>
            <a:ext cx="1499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“Hello”</a:t>
            </a:r>
            <a:endParaRPr lang="zh-TW" altLang="en-US" sz="28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4" y="2334055"/>
            <a:ext cx="2921108" cy="51684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743057" y="5727916"/>
            <a:ext cx="2659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“Hi”</a:t>
            </a:r>
            <a:endParaRPr lang="zh-TW" altLang="en-US" sz="2800" dirty="0"/>
          </a:p>
        </p:txBody>
      </p:sp>
      <p:pic>
        <p:nvPicPr>
          <p:cNvPr id="84994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079" y="4495707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3664864" y="6208921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(what the user said)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481090" y="6208920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(system response)</a:t>
            </a:r>
            <a:endParaRPr lang="zh-TW" altLang="en-US" sz="2400" dirty="0"/>
          </a:p>
        </p:txBody>
      </p:sp>
      <p:pic>
        <p:nvPicPr>
          <p:cNvPr id="2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05" y="3317879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7270442" y="4874164"/>
            <a:ext cx="178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(next move)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818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1" grpId="0"/>
      <p:bldP spid="15" grpId="0"/>
      <p:bldP spid="16" grpId="0"/>
      <p:bldP spid="19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85270" y="1294295"/>
            <a:ext cx="7092867" cy="5365372"/>
            <a:chOff x="706835" y="2011916"/>
            <a:chExt cx="6113826" cy="462477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537335" y="521909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6567860" y="3337361"/>
            <a:ext cx="206689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Color: Value of Total Loss L</a:t>
            </a:r>
            <a:endParaRPr lang="zh-TW" altLang="en-US" sz="2400" dirty="0"/>
          </a:p>
        </p:txBody>
      </p:sp>
      <p:sp>
        <p:nvSpPr>
          <p:cNvPr id="3" name="橢圓 2"/>
          <p:cNvSpPr/>
          <p:nvPr/>
        </p:nvSpPr>
        <p:spPr>
          <a:xfrm>
            <a:off x="4943048" y="3075501"/>
            <a:ext cx="696036" cy="384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481634" y="2398215"/>
            <a:ext cx="696036" cy="384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5291066" y="3459521"/>
            <a:ext cx="0" cy="267457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2829652" y="2754680"/>
            <a:ext cx="0" cy="329052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645393" y="5337922"/>
            <a:ext cx="4005508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Randomly pick a starting point</a:t>
            </a:r>
            <a:endParaRPr lang="zh-TW" altLang="en-US" sz="2400" dirty="0"/>
          </a:p>
        </p:txBody>
      </p:sp>
      <p:cxnSp>
        <p:nvCxnSpPr>
          <p:cNvPr id="18" name="直線接點 17"/>
          <p:cNvCxnSpPr/>
          <p:nvPr/>
        </p:nvCxnSpPr>
        <p:spPr>
          <a:xfrm flipH="1">
            <a:off x="1978925" y="3255280"/>
            <a:ext cx="2964123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>
            <a:off x="1978925" y="2585965"/>
            <a:ext cx="5027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96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3" grpId="1" animBg="1"/>
      <p:bldP spid="12" grpId="0" animBg="1"/>
      <p:bldP spid="12" grpId="1" animBg="1"/>
      <p:bldP spid="4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85270" y="1294295"/>
            <a:ext cx="7092867" cy="5365372"/>
            <a:chOff x="706835" y="2011916"/>
            <a:chExt cx="6113826" cy="462477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537335" y="521909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2680414" y="4307907"/>
            <a:ext cx="284326" cy="918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/>
          <p:cNvSpPr/>
          <p:nvPr/>
        </p:nvSpPr>
        <p:spPr>
          <a:xfrm>
            <a:off x="2914584" y="410329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/>
          <p:nvPr/>
        </p:nvCxnSpPr>
        <p:spPr>
          <a:xfrm flipV="1">
            <a:off x="3081180" y="3792461"/>
            <a:ext cx="389681" cy="323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3409544" y="365931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3625661" y="3678481"/>
            <a:ext cx="526048" cy="614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018596" y="683815"/>
            <a:ext cx="3876724" cy="9453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Hopfully</a:t>
            </a:r>
            <a:r>
              <a:rPr lang="en-US" altLang="zh-TW" sz="2800" dirty="0"/>
              <a:t>, we would reach a minima …..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stCxn id="47" idx="1"/>
          </p:cNvCxnSpPr>
          <p:nvPr/>
        </p:nvCxnSpPr>
        <p:spPr>
          <a:xfrm flipH="1" flipV="1">
            <a:off x="2822577" y="4687717"/>
            <a:ext cx="419050" cy="23083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567860" y="3337361"/>
            <a:ext cx="206689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Color: Value of Total Loss L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491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  <p:bldP spid="13" grpId="0" animBg="1"/>
      <p:bldP spid="4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82556" y="2336365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2336365"/>
                <a:ext cx="42184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8571" r="-4286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221086" y="2014771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2014771"/>
                <a:ext cx="3119508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74940" y="2205371"/>
            <a:ext cx="529464" cy="43044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1483245" y="2384103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838903" y="2675788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2675788"/>
                <a:ext cx="1889052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68852" r="-10645" b="-2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4220631" y="2337016"/>
            <a:ext cx="7522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0.15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82556" y="3549032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3549032"/>
                <a:ext cx="42896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8451" r="-422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221086" y="3227438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3227438"/>
                <a:ext cx="3119508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167213" b="-2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向右箭號 17"/>
          <p:cNvSpPr/>
          <p:nvPr/>
        </p:nvSpPr>
        <p:spPr>
          <a:xfrm>
            <a:off x="1483245" y="3596770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838903" y="3888455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3888455"/>
                <a:ext cx="1889052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71667" r="-10645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/>
          <p:cNvSpPr txBox="1"/>
          <p:nvPr/>
        </p:nvSpPr>
        <p:spPr>
          <a:xfrm>
            <a:off x="4220631" y="3549683"/>
            <a:ext cx="75222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0.05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282556" y="5103976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5103976"/>
                <a:ext cx="361381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0000" r="-5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221086" y="4782382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4782382"/>
                <a:ext cx="3119508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171667" r="-97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向右箭號 27"/>
          <p:cNvSpPr/>
          <p:nvPr/>
        </p:nvSpPr>
        <p:spPr>
          <a:xfrm>
            <a:off x="1483245" y="5151714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1838903" y="5443399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5443399"/>
                <a:ext cx="1889052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168852" r="-12258" b="-2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/>
          <p:cNvSpPr txBox="1"/>
          <p:nvPr/>
        </p:nvSpPr>
        <p:spPr>
          <a:xfrm>
            <a:off x="4220631" y="5104627"/>
            <a:ext cx="75222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 rot="5400000">
            <a:off x="146825" y="4213373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6" name="文字方塊 35"/>
          <p:cNvSpPr txBox="1"/>
          <p:nvPr/>
        </p:nvSpPr>
        <p:spPr>
          <a:xfrm rot="5400000">
            <a:off x="146825" y="5850917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830522" y="2298253"/>
            <a:ext cx="7522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830522" y="3510920"/>
            <a:ext cx="75222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-0.1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830522" y="5065864"/>
            <a:ext cx="75222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0.3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00215" y="1698275"/>
                <a:ext cx="4789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15" y="1698275"/>
                <a:ext cx="478914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7129518" y="2142624"/>
                <a:ext cx="962443" cy="3485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518" y="2142624"/>
                <a:ext cx="962443" cy="3485441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6086600" y="3668267"/>
                <a:ext cx="8605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600" y="3668267"/>
                <a:ext cx="860557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/>
          <p:cNvSpPr txBox="1"/>
          <p:nvPr/>
        </p:nvSpPr>
        <p:spPr>
          <a:xfrm>
            <a:off x="5978189" y="5733860"/>
            <a:ext cx="230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gradient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4616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8" grpId="0" animBg="1"/>
      <p:bldP spid="9" grpId="0"/>
      <p:bldP spid="10" grpId="0" animBg="1"/>
      <p:bldP spid="15" grpId="0"/>
      <p:bldP spid="16" grpId="0"/>
      <p:bldP spid="18" grpId="0" animBg="1"/>
      <p:bldP spid="19" grpId="0"/>
      <p:bldP spid="20" grpId="0" animBg="1"/>
      <p:bldP spid="25" grpId="0"/>
      <p:bldP spid="26" grpId="0"/>
      <p:bldP spid="28" grpId="0" animBg="1"/>
      <p:bldP spid="29" grpId="0"/>
      <p:bldP spid="30" grpId="0" animBg="1"/>
      <p:bldP spid="35" grpId="0"/>
      <p:bldP spid="36" grpId="0"/>
      <p:bldP spid="6" grpId="0" animBg="1"/>
      <p:bldP spid="17" grpId="0" animBg="1"/>
      <p:bldP spid="27" grpId="0" animBg="1"/>
      <p:bldP spid="40" grpId="0"/>
      <p:bldP spid="3" grpId="0"/>
      <p:bldP spid="41" grpId="0"/>
      <p:bldP spid="4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82556" y="2336365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2336365"/>
                <a:ext cx="42184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8571" r="-4286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221086" y="2014771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2014771"/>
                <a:ext cx="3119508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74940" y="2205371"/>
            <a:ext cx="529464" cy="43044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1483245" y="2384103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838903" y="2675788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2675788"/>
                <a:ext cx="1889052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68852" r="-10645" b="-2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4220631" y="2337016"/>
            <a:ext cx="7522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0.15</a:t>
            </a:r>
            <a:endParaRPr lang="zh-TW" altLang="en-US" sz="2400" dirty="0"/>
          </a:p>
        </p:txBody>
      </p:sp>
      <p:sp>
        <p:nvSpPr>
          <p:cNvPr id="11" name="向右箭號 10"/>
          <p:cNvSpPr/>
          <p:nvPr/>
        </p:nvSpPr>
        <p:spPr>
          <a:xfrm>
            <a:off x="5013202" y="2326656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368860" y="2618341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860" y="2618341"/>
                <a:ext cx="188905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71667" r="-10645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729017" y="2004537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017" y="2004537"/>
                <a:ext cx="3119508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7773256" y="2341601"/>
            <a:ext cx="7522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0.09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82556" y="3549032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3549032"/>
                <a:ext cx="42896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8451" r="-422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221086" y="3227438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3227438"/>
                <a:ext cx="3119508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167213" b="-2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向右箭號 17"/>
          <p:cNvSpPr/>
          <p:nvPr/>
        </p:nvSpPr>
        <p:spPr>
          <a:xfrm>
            <a:off x="1483245" y="3596770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838903" y="3888455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3888455"/>
                <a:ext cx="1889052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71667" r="-10645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/>
          <p:cNvSpPr txBox="1"/>
          <p:nvPr/>
        </p:nvSpPr>
        <p:spPr>
          <a:xfrm>
            <a:off x="4220631" y="3549683"/>
            <a:ext cx="75222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0.05</a:t>
            </a:r>
            <a:endParaRPr lang="zh-TW" altLang="en-US" sz="2400" dirty="0"/>
          </a:p>
        </p:txBody>
      </p:sp>
      <p:sp>
        <p:nvSpPr>
          <p:cNvPr id="21" name="向右箭號 20"/>
          <p:cNvSpPr/>
          <p:nvPr/>
        </p:nvSpPr>
        <p:spPr>
          <a:xfrm>
            <a:off x="5013202" y="3539323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368860" y="3831008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860" y="3831008"/>
                <a:ext cx="1889052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167213" r="-10645" b="-2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729017" y="3217204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017" y="3217204"/>
                <a:ext cx="3119508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>
            <a:off x="7773256" y="3554268"/>
            <a:ext cx="75222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0.15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282556" y="5103976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5103976"/>
                <a:ext cx="361381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0000" r="-5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221086" y="4782382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4782382"/>
                <a:ext cx="3119508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171667" r="-97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向右箭號 27"/>
          <p:cNvSpPr/>
          <p:nvPr/>
        </p:nvSpPr>
        <p:spPr>
          <a:xfrm>
            <a:off x="1483245" y="5151714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1838903" y="5443399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5443399"/>
                <a:ext cx="1889052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168852" r="-12258" b="-2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/>
          <p:cNvSpPr txBox="1"/>
          <p:nvPr/>
        </p:nvSpPr>
        <p:spPr>
          <a:xfrm>
            <a:off x="4220631" y="5104627"/>
            <a:ext cx="75222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1" name="向右箭號 30"/>
          <p:cNvSpPr/>
          <p:nvPr/>
        </p:nvSpPr>
        <p:spPr>
          <a:xfrm>
            <a:off x="5013202" y="5094267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368860" y="5385952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860" y="5385952"/>
                <a:ext cx="1889052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171667" r="-12258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4729017" y="4772148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017" y="4772148"/>
                <a:ext cx="3119508" cy="369332"/>
              </a:xfrm>
              <a:prstGeom prst="rect">
                <a:avLst/>
              </a:prstGeom>
              <a:blipFill rotWithShape="0">
                <a:blip r:embed="rId16"/>
                <a:stretch>
                  <a:fillRect t="-171667" r="-978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7773256" y="5109212"/>
            <a:ext cx="75222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0.10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 rot="5400000">
            <a:off x="146825" y="4213373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6" name="文字方塊 35"/>
          <p:cNvSpPr txBox="1"/>
          <p:nvPr/>
        </p:nvSpPr>
        <p:spPr>
          <a:xfrm rot="5400000">
            <a:off x="146825" y="5850917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830522" y="2298253"/>
            <a:ext cx="7522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830522" y="3510920"/>
            <a:ext cx="75222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-0.1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830522" y="5065864"/>
            <a:ext cx="75222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0.3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8349321" y="2631184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8336851" y="3965366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336850" y="5473308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00215" y="1698275"/>
                <a:ext cx="4789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15" y="1698275"/>
                <a:ext cx="478914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52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 animBg="1"/>
      <p:bldP spid="21" grpId="0" animBg="1"/>
      <p:bldP spid="22" grpId="0"/>
      <p:bldP spid="23" grpId="0"/>
      <p:bldP spid="24" grpId="0" animBg="1"/>
      <p:bldP spid="31" grpId="0" animBg="1"/>
      <p:bldP spid="32" grpId="0"/>
      <p:bldP spid="33" grpId="0"/>
      <p:bldP spid="34" grpId="0" animBg="1"/>
      <p:bldP spid="37" grpId="0"/>
      <p:bldP spid="38" grpId="0"/>
      <p:bldP spid="3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6477914" y="5115255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6146877" y="479873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/>
          <p:nvPr/>
        </p:nvCxnSpPr>
        <p:spPr>
          <a:xfrm>
            <a:off x="4542662" y="4091437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807794" y="4079735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302268" y="2993515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410327" y="5842348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Minima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600809" y="1938564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226140" y="400153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11176" y="5984060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829408" y="1830418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80543" y="1740578"/>
            <a:ext cx="96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Total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198531" y="6156681"/>
            <a:ext cx="51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value of a network parameter w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213390" y="1974272"/>
            <a:ext cx="2549506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Very slow at the </a:t>
            </a:r>
            <a:r>
              <a:rPr lang="en-US" altLang="zh-TW" sz="2800" b="1" dirty="0"/>
              <a:t>plateau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719185" y="3637122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Stuck at local minima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1009471" y="267699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2491271" y="387634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4320922" y="2848042"/>
            <a:ext cx="335024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Stuck at saddle point</a:t>
            </a:r>
            <a:endParaRPr lang="zh-TW" altLang="en-US" sz="2800" dirty="0"/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6687216" y="4160343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703879" y="3310038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3031610" y="2928379"/>
            <a:ext cx="456533" cy="10406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1194210" y="58760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2706138" y="587030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4434604" y="584585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6375849" y="5854050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1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92" y="2251401"/>
            <a:ext cx="5514975" cy="45053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Minima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Gradient descent never guarantee global minima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14404" y="4073176"/>
                <a:ext cx="2798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4" y="4073176"/>
                <a:ext cx="27988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66836" y="6062807"/>
                <a:ext cx="4932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36" y="6062807"/>
                <a:ext cx="49321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451535" y="6176963"/>
                <a:ext cx="5014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535" y="6176963"/>
                <a:ext cx="501484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5347966" y="2541585"/>
            <a:ext cx="356235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Different initial point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335884" y="5108700"/>
            <a:ext cx="3562350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Reach different minima, so different results</a:t>
            </a:r>
            <a:endParaRPr lang="zh-TW" altLang="en-US" sz="2800" dirty="0"/>
          </a:p>
        </p:txBody>
      </p:sp>
      <p:sp>
        <p:nvSpPr>
          <p:cNvPr id="11" name="向下箭號 10"/>
          <p:cNvSpPr/>
          <p:nvPr/>
        </p:nvSpPr>
        <p:spPr>
          <a:xfrm>
            <a:off x="6808510" y="3296177"/>
            <a:ext cx="641261" cy="16975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2365886" y="3390296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4070548" y="4332706"/>
            <a:ext cx="123496" cy="3108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2457119" y="4001294"/>
            <a:ext cx="40066" cy="287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2478009" y="4293789"/>
            <a:ext cx="37251" cy="254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2515260" y="4548150"/>
            <a:ext cx="68788" cy="271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4108671" y="4202936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/>
          <p:cNvCxnSpPr/>
          <p:nvPr/>
        </p:nvCxnSpPr>
        <p:spPr>
          <a:xfrm>
            <a:off x="2436981" y="3514068"/>
            <a:ext cx="0" cy="487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3967720" y="4657575"/>
            <a:ext cx="102828" cy="17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3881445" y="4815940"/>
            <a:ext cx="102828" cy="17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66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2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819B5-B802-471A-8C2D-9D8ECC38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475AE3-0225-489C-B762-91AC183B2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010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07331" y="1798458"/>
            <a:ext cx="7098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This is the “learning” of machines in deep learning ……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3175091" y="2740981"/>
            <a:ext cx="5340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Even alpha go using this approach.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569576" y="6114432"/>
            <a:ext cx="610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 hope you are not too disappointed :p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2348026" y="2823397"/>
            <a:ext cx="768626" cy="3583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6562" name="Picture 2" descr="http://fsv.money01.com.tw/cmstatic/notes/capture/311299/201511041551317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31" y="3872131"/>
            <a:ext cx="3418598" cy="20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內容版面配置區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078" y="3887117"/>
            <a:ext cx="3625903" cy="204756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9388" y="3346626"/>
            <a:ext cx="37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People image ……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620145" y="3361612"/>
            <a:ext cx="37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Actually …..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4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" descr="http://cdn.geekwire.com/wp-content/uploads/2015/11/google-Tensor-Fl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307" y="2557578"/>
            <a:ext cx="1618734" cy="131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Backpropagation: an efficient way to 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zh-TW" sz="2400" dirty="0"/>
                  <a:t> in neural network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5" t="-141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http://deeplearning.net/software/theano/_static/theano_logo_allblue_200x4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834" y="2977282"/>
            <a:ext cx="2086342" cy="4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devblogs.nvidia.com/parallelforall/wp-content/uploads/sites/3/2015/03/torch_lstm_thumb-179x1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369" y="2721469"/>
            <a:ext cx="1637367" cy="105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developer.nvidia.com/sites/default/files/akamai/cuda/images/deeplearning/caff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465" y="3917475"/>
            <a:ext cx="1560169" cy="105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https://developer.nvidia.com/sites/default/files/akamai/cuda/images/deeplearning/cntk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353" y="3802604"/>
            <a:ext cx="1670545" cy="112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/>
          <p:cNvGrpSpPr/>
          <p:nvPr/>
        </p:nvGrpSpPr>
        <p:grpSpPr>
          <a:xfrm>
            <a:off x="6220989" y="4843555"/>
            <a:ext cx="1642031" cy="1121374"/>
            <a:chOff x="7043205" y="3645629"/>
            <a:chExt cx="1642031" cy="1121374"/>
          </a:xfrm>
        </p:grpSpPr>
        <p:sp>
          <p:nvSpPr>
            <p:cNvPr id="25" name="矩形 24"/>
            <p:cNvSpPr/>
            <p:nvPr/>
          </p:nvSpPr>
          <p:spPr>
            <a:xfrm>
              <a:off x="7154858" y="3645629"/>
              <a:ext cx="14574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b="1" dirty="0" err="1">
                  <a:solidFill>
                    <a:srgbClr val="333333"/>
                  </a:solidFill>
                  <a:latin typeface="Helvetica Neue"/>
                </a:rPr>
                <a:t>libdnn</a:t>
              </a:r>
              <a:endParaRPr lang="en-US" altLang="zh-TW" sz="3200" b="1" i="0" dirty="0">
                <a:solidFill>
                  <a:srgbClr val="333333"/>
                </a:solidFill>
                <a:effectLst/>
                <a:latin typeface="Helvetica Neue"/>
              </a:endParaRPr>
            </a:p>
          </p:txBody>
        </p:sp>
        <p:sp>
          <p:nvSpPr>
            <p:cNvPr id="26" name="文字方塊 13"/>
            <p:cNvSpPr txBox="1"/>
            <p:nvPr/>
          </p:nvSpPr>
          <p:spPr>
            <a:xfrm>
              <a:off x="7043205" y="4120672"/>
              <a:ext cx="1642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dirty="0"/>
                <a:t>台大周伯威</a:t>
              </a:r>
              <a:endParaRPr lang="en-US" altLang="zh-TW" dirty="0"/>
            </a:p>
            <a:p>
              <a:pPr algn="ctr"/>
              <a:r>
                <a:rPr lang="zh-TW" altLang="en-US" dirty="0"/>
                <a:t>同學開發</a:t>
              </a: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2034" y="4158498"/>
            <a:ext cx="1974264" cy="571068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5203" y="5067855"/>
            <a:ext cx="1540523" cy="579342"/>
          </a:xfrm>
          <a:prstGeom prst="rect">
            <a:avLst/>
          </a:prstGeom>
        </p:spPr>
      </p:pic>
      <p:pic>
        <p:nvPicPr>
          <p:cNvPr id="24" name="Picture 2" descr="スクリーンショット 2016-05-24 午後4.01.5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34" y="5064204"/>
            <a:ext cx="2737407" cy="61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41508" y="6078144"/>
            <a:ext cx="7320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Ref: </a:t>
            </a:r>
            <a:r>
              <a:rPr lang="zh-TW" altLang="en-US" sz="2400" dirty="0"/>
              <a:t>https://www.youtube.com/watch?v=ibJpTrp5mcE</a:t>
            </a:r>
          </a:p>
        </p:txBody>
      </p:sp>
    </p:spTree>
    <p:extLst>
      <p:ext uri="{BB962C8B-B14F-4D97-AF65-F5344CB8AC3E}">
        <p14:creationId xmlns:p14="http://schemas.microsoft.com/office/powerpoint/2010/main" val="1627417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2863" y="3666144"/>
            <a:ext cx="4621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Deep Learning is so simple ……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7141" y="4380130"/>
            <a:ext cx="5624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Now If you want to find a function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47142" y="4928027"/>
            <a:ext cx="7368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If you have lots of function input/output (?) as training data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4572000" y="5882134"/>
            <a:ext cx="3943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You can use deep learning</a:t>
            </a:r>
            <a:endParaRPr lang="zh-TW" altLang="en-US" sz="2800" dirty="0"/>
          </a:p>
        </p:txBody>
      </p:sp>
      <p:sp>
        <p:nvSpPr>
          <p:cNvPr id="8" name="箭號: 向右 7"/>
          <p:cNvSpPr/>
          <p:nvPr/>
        </p:nvSpPr>
        <p:spPr>
          <a:xfrm>
            <a:off x="3422787" y="5961183"/>
            <a:ext cx="1073426" cy="4144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3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18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1539921" y="4008947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19" name="方程式" r:id="rId6" imgW="1002960" imgH="215640" progId="Equation.3">
                  <p:embed/>
                </p:oleObj>
              </mc:Choice>
              <mc:Fallback>
                <p:oleObj name="方程式" r:id="rId6" imgW="100296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21" y="4008947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" name="圖片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0701" y="3668669"/>
            <a:ext cx="899978" cy="1075096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3773978" y="3975384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graphicFrame>
        <p:nvGraphicFramePr>
          <p:cNvPr id="64" name="Object 12"/>
          <p:cNvGraphicFramePr>
            <a:graphicFrameLocks noChangeAspect="1"/>
          </p:cNvGraphicFramePr>
          <p:nvPr>
            <p:extLst/>
          </p:nvPr>
        </p:nvGraphicFramePr>
        <p:xfrm>
          <a:off x="1539921" y="5401549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20" name="方程式" r:id="rId9" imgW="1002960" imgH="215640" progId="Equation.3">
                  <p:embed/>
                </p:oleObj>
              </mc:Choice>
              <mc:Fallback>
                <p:oleObj name="方程式" r:id="rId9" imgW="1002960" imgH="215640" progId="Equation.3">
                  <p:embed/>
                  <p:pic>
                    <p:nvPicPr>
                      <p:cNvPr id="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21" y="5401549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文字方塊 65"/>
          <p:cNvSpPr txBox="1"/>
          <p:nvPr/>
        </p:nvSpPr>
        <p:spPr>
          <a:xfrm>
            <a:off x="3773978" y="536798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67" name="圖片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0701" y="5084043"/>
            <a:ext cx="915693" cy="1181883"/>
          </a:xfrm>
          <a:prstGeom prst="rect">
            <a:avLst/>
          </a:prstGeom>
        </p:spPr>
      </p:pic>
      <p:graphicFrame>
        <p:nvGraphicFramePr>
          <p:cNvPr id="68" name="Object 12"/>
          <p:cNvGraphicFramePr>
            <a:graphicFrameLocks noChangeAspect="1"/>
          </p:cNvGraphicFramePr>
          <p:nvPr>
            <p:extLst/>
          </p:nvPr>
        </p:nvGraphicFramePr>
        <p:xfrm>
          <a:off x="5091113" y="4008438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21" name="方程式" r:id="rId11" imgW="1015920" imgH="215640" progId="Equation.3">
                  <p:embed/>
                </p:oleObj>
              </mc:Choice>
              <mc:Fallback>
                <p:oleObj name="方程式" r:id="rId11" imgW="1015920" imgH="215640" progId="Equation.3">
                  <p:embed/>
                  <p:pic>
                    <p:nvPicPr>
                      <p:cNvPr id="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4008438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圖片 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5041" y="3668669"/>
            <a:ext cx="899978" cy="1075096"/>
          </a:xfrm>
          <a:prstGeom prst="rect">
            <a:avLst/>
          </a:prstGeom>
        </p:spPr>
      </p:pic>
      <p:sp>
        <p:nvSpPr>
          <p:cNvPr id="70" name="文字方塊 69"/>
          <p:cNvSpPr txBox="1"/>
          <p:nvPr/>
        </p:nvSpPr>
        <p:spPr>
          <a:xfrm>
            <a:off x="7251526" y="3975384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“money”</a:t>
            </a:r>
            <a:endParaRPr lang="zh-TW" altLang="en-US" sz="2400" dirty="0"/>
          </a:p>
        </p:txBody>
      </p:sp>
      <p:graphicFrame>
        <p:nvGraphicFramePr>
          <p:cNvPr id="71" name="Object 12"/>
          <p:cNvGraphicFramePr>
            <a:graphicFrameLocks noChangeAspect="1"/>
          </p:cNvGraphicFramePr>
          <p:nvPr>
            <p:extLst/>
          </p:nvPr>
        </p:nvGraphicFramePr>
        <p:xfrm>
          <a:off x="5091113" y="5402263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22" name="方程式" r:id="rId13" imgW="1015920" imgH="215640" progId="Equation.3">
                  <p:embed/>
                </p:oleObj>
              </mc:Choice>
              <mc:Fallback>
                <p:oleObj name="方程式" r:id="rId13" imgW="1015920" imgH="215640" progId="Equation.3">
                  <p:embed/>
                  <p:pic>
                    <p:nvPicPr>
                      <p:cNvPr id="7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5402263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文字方塊 71"/>
          <p:cNvSpPr txBox="1"/>
          <p:nvPr/>
        </p:nvSpPr>
        <p:spPr>
          <a:xfrm>
            <a:off x="7338317" y="5367986"/>
            <a:ext cx="107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“snake”</a:t>
            </a:r>
            <a:endParaRPr lang="zh-TW" altLang="en-US" sz="2400" dirty="0"/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5041" y="5084043"/>
            <a:ext cx="915693" cy="118188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grpSp>
        <p:nvGrpSpPr>
          <p:cNvPr id="78" name="群組 77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223" name="方程式" r:id="rId15" imgW="990360" imgH="215640" progId="Equation.3">
                    <p:embed/>
                  </p:oleObj>
                </mc:Choice>
                <mc:Fallback>
                  <p:oleObj name="方程式" r:id="rId15" imgW="990360" imgH="215640" progId="Equation.3">
                    <p:embed/>
                    <p:pic>
                      <p:nvPicPr>
                        <p:cNvPr id="7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文字方塊 79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81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文字方塊 8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6450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1" grpId="0"/>
      <p:bldP spid="66" grpId="0"/>
      <p:bldP spid="70" grpId="0"/>
      <p:bldP spid="72" grpId="0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Image</a:t>
            </a:r>
            <a:r>
              <a:rPr lang="zh-TW" altLang="en-US" dirty="0"/>
              <a:t> </a:t>
            </a:r>
            <a:r>
              <a:rPr lang="en-US" altLang="zh-TW" dirty="0"/>
              <a:t>Recognition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15045" y="3281485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5" name="向右箭號 4"/>
          <p:cNvSpPr/>
          <p:nvPr/>
        </p:nvSpPr>
        <p:spPr>
          <a:xfrm>
            <a:off x="3921407" y="3622965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14" y="3156163"/>
            <a:ext cx="274307" cy="149469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1615728" y="362296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20" y="3193966"/>
            <a:ext cx="292260" cy="1510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50806" y="2848898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550" y="2595440"/>
            <a:ext cx="931280" cy="1051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550" y="3852215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468744" y="419748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480830" y="5492762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14" y="5132654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051" y="5132654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628650" y="3797718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95571" y="2484450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“monkey”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223436" y="330729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073802" y="4658585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4552300" y="2946115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9" idx="1"/>
          </p:cNvCxnSpPr>
          <p:nvPr/>
        </p:nvCxnSpPr>
        <p:spPr>
          <a:xfrm flipV="1">
            <a:off x="4539268" y="3538126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552300" y="4525597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61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7" grpId="0" animBg="1"/>
      <p:bldP spid="18" grpId="0"/>
      <p:bldP spid="19" grpId="0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ceu.org.tw/images/CEU_knowledge21065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48" y="1764962"/>
            <a:ext cx="1784273" cy="17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</a:p>
        </p:txBody>
      </p:sp>
      <p:sp>
        <p:nvSpPr>
          <p:cNvPr id="4" name="矩形 3"/>
          <p:cNvSpPr/>
          <p:nvPr/>
        </p:nvSpPr>
        <p:spPr>
          <a:xfrm>
            <a:off x="654706" y="1998978"/>
            <a:ext cx="13661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Spam </a:t>
            </a:r>
          </a:p>
          <a:p>
            <a:r>
              <a:rPr lang="en-US" altLang="zh-TW" sz="2800" b="1" i="1" u="sng" dirty="0"/>
              <a:t>filtering</a:t>
            </a:r>
            <a:endParaRPr lang="zh-TW" altLang="en-US" sz="2800" b="1" i="1" u="sng" dirty="0"/>
          </a:p>
        </p:txBody>
      </p:sp>
      <p:grpSp>
        <p:nvGrpSpPr>
          <p:cNvPr id="5" name="群組 4"/>
          <p:cNvGrpSpPr/>
          <p:nvPr/>
        </p:nvGrpSpPr>
        <p:grpSpPr>
          <a:xfrm>
            <a:off x="125392" y="3388171"/>
            <a:ext cx="7816752" cy="3530146"/>
            <a:chOff x="628650" y="2236221"/>
            <a:chExt cx="7816752" cy="3530146"/>
          </a:xfrm>
        </p:grpSpPr>
        <p:pic>
          <p:nvPicPr>
            <p:cNvPr id="6" name="Picture 2" descr="http://cdn.toptenreviews.com/rev/site/cms/category_headers/139-h_main-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236221"/>
              <a:ext cx="7816752" cy="35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197318" y="5112936"/>
              <a:ext cx="4609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(</a:t>
              </a:r>
              <a:r>
                <a:rPr lang="zh-TW" altLang="en-US" dirty="0"/>
                <a:t>http://spam-filter-review.toptenreviews.com/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5349921" y="1947798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15" name="向右箭號 14"/>
          <p:cNvSpPr/>
          <p:nvPr/>
        </p:nvSpPr>
        <p:spPr>
          <a:xfrm>
            <a:off x="7157823" y="231956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354231" y="2818469"/>
            <a:ext cx="1445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</a:t>
            </a:r>
            <a:r>
              <a:rPr lang="en-US" altLang="zh-TW" sz="2800" dirty="0">
                <a:solidFill>
                  <a:srgbClr val="FF0000"/>
                </a:solidFill>
              </a:rPr>
              <a:t>Yes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No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358" y="1825625"/>
            <a:ext cx="274307" cy="1494693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>
            <a:off x="4850604" y="228927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417451" y="2329661"/>
            <a:ext cx="12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1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0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20170" y="3549235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 (Yes)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776216" y="5153244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0 (No)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69983" y="3191849"/>
            <a:ext cx="24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“free” in e-mail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118814" y="1490831"/>
            <a:ext cx="23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“Talk” in e-mail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4242667" y="3156275"/>
            <a:ext cx="419249" cy="231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4273591" y="173464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38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8" grpId="0"/>
      <p:bldP spid="18" grpId="0"/>
      <p:bldP spid="9" grpId="0"/>
      <p:bldP spid="1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  <a:endParaRPr lang="zh-TW" altLang="en-US" dirty="0"/>
          </a:p>
        </p:txBody>
      </p:sp>
      <p:pic>
        <p:nvPicPr>
          <p:cNvPr id="34818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7" y="2424793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88094" y="6127233"/>
            <a:ext cx="31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http://top-breaking-news.com/</a:t>
            </a:r>
          </a:p>
        </p:txBody>
      </p:sp>
      <p:sp>
        <p:nvSpPr>
          <p:cNvPr id="6" name="矩形 5"/>
          <p:cNvSpPr/>
          <p:nvPr/>
        </p:nvSpPr>
        <p:spPr>
          <a:xfrm>
            <a:off x="4728190" y="2105191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6534552" y="244667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59" y="1979869"/>
            <a:ext cx="274307" cy="1494693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4228873" y="2446672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065" y="2017672"/>
            <a:ext cx="292260" cy="151093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686947" y="1450528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政治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686947" y="3482291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體育</a:t>
            </a: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7165445" y="1769821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7152413" y="2361832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65445" y="3349303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884079" y="2105191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經濟</a:t>
            </a:r>
          </a:p>
        </p:txBody>
      </p:sp>
      <p:sp>
        <p:nvSpPr>
          <p:cNvPr id="5" name="手繪多邊形 4"/>
          <p:cNvSpPr/>
          <p:nvPr/>
        </p:nvSpPr>
        <p:spPr>
          <a:xfrm>
            <a:off x="2831732" y="2468109"/>
            <a:ext cx="971011" cy="550862"/>
          </a:xfrm>
          <a:custGeom>
            <a:avLst/>
            <a:gdLst>
              <a:gd name="connsiteX0" fmla="*/ 245297 w 971011"/>
              <a:gd name="connsiteY0" fmla="*/ 550862 h 550862"/>
              <a:gd name="connsiteX1" fmla="*/ 42097 w 971011"/>
              <a:gd name="connsiteY1" fmla="*/ 42862 h 550862"/>
              <a:gd name="connsiteX2" fmla="*/ 971011 w 971011"/>
              <a:gd name="connsiteY2" fmla="*/ 28348 h 55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011" h="550862">
                <a:moveTo>
                  <a:pt x="245297" y="550862"/>
                </a:moveTo>
                <a:cubicBezTo>
                  <a:pt x="83221" y="340405"/>
                  <a:pt x="-78855" y="129948"/>
                  <a:pt x="42097" y="42862"/>
                </a:cubicBezTo>
                <a:cubicBezTo>
                  <a:pt x="163049" y="-44224"/>
                  <a:pt x="971011" y="28348"/>
                  <a:pt x="971011" y="28348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816286" y="3852513"/>
            <a:ext cx="363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“president” in document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22471" y="1619658"/>
            <a:ext cx="304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“stock” in document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 flipH="1" flipV="1">
            <a:off x="3973357" y="3331948"/>
            <a:ext cx="1088158" cy="587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3640473" y="189396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796" y="4738432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060" y="4751429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890" y="4769276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4787121" y="583269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體育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077672" y="583511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政治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422215" y="586029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財經</a:t>
            </a:r>
          </a:p>
        </p:txBody>
      </p:sp>
    </p:spTree>
    <p:extLst>
      <p:ext uri="{BB962C8B-B14F-4D97-AF65-F5344CB8AC3E}">
        <p14:creationId xmlns:p14="http://schemas.microsoft.com/office/powerpoint/2010/main" val="216664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/>
      <p:bldP spid="14" grpId="0"/>
      <p:bldP spid="18" grpId="0"/>
      <p:bldP spid="5" grpId="0" animBg="1"/>
      <p:bldP spid="19" grpId="0"/>
      <p:bldP spid="20" grpId="0"/>
      <p:bldP spid="26" grpId="0"/>
      <p:bldP spid="27" grpId="0"/>
      <p:bldP spid="2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More ……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58580" y="6099768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(what a user says)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973135" y="2262147"/>
            <a:ext cx="3179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機器學習及其深層與結構化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959204" y="2174054"/>
            <a:ext cx="3876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Machine learning and having it deep and structured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370289" y="2216568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38" name="方程式" r:id="rId4" imgW="228600" imgH="177480" progId="Equation.3">
                  <p:embed/>
                </p:oleObj>
              </mc:Choice>
              <mc:Fallback>
                <p:oleObj name="方程式" r:id="rId4" imgW="228600" imgH="177480" progId="Equation.3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289" y="2216568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4432364" y="219203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39" name="方程式" r:id="rId6" imgW="203040" imgH="177480" progId="Equation.3">
                  <p:embed/>
                </p:oleObj>
              </mc:Choice>
              <mc:Fallback>
                <p:oleObj name="方程式" r:id="rId6" imgW="203040" imgH="17748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64" y="219203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5661711" y="4171354"/>
            <a:ext cx="271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感謝大家來上課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433808" y="6120701"/>
            <a:ext cx="3926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(response of machine)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560" y="4033000"/>
            <a:ext cx="3017961" cy="691339"/>
          </a:xfrm>
          <a:prstGeom prst="rect">
            <a:avLst/>
          </a:prstGeom>
        </p:spPr>
      </p:pic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392267" y="4159379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40" name="方程式" r:id="rId9" imgW="228600" imgH="177480" progId="Equation.3">
                  <p:embed/>
                </p:oleObj>
              </mc:Choice>
              <mc:Fallback>
                <p:oleObj name="方程式" r:id="rId9" imgW="228600" imgH="177480" progId="Equation.3">
                  <p:embed/>
                  <p:pic>
                    <p:nvPicPr>
                      <p:cNvPr id="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67" y="4159379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5129893" y="4129782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41" name="方程式" r:id="rId10" imgW="203040" imgH="177480" progId="Equation.3">
                  <p:embed/>
                </p:oleObj>
              </mc:Choice>
              <mc:Fallback>
                <p:oleObj name="方程式" r:id="rId10" imgW="203040" imgH="177480" progId="Equation.3">
                  <p:embed/>
                  <p:pic>
                    <p:nvPicPr>
                      <p:cNvPr id="2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893" y="4129782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238014" y="1711027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Machine Translation</a:t>
            </a:r>
            <a:endParaRPr lang="zh-TW" altLang="en-US" sz="2400" i="1" u="sng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38014" y="3522570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Speech Recognition</a:t>
            </a:r>
            <a:endParaRPr lang="zh-TW" altLang="en-US" sz="2400" i="1" u="sng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38014" y="5141927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Chat-bot</a:t>
            </a:r>
            <a:endParaRPr lang="zh-TW" altLang="en-US" sz="2400" i="1" u="sng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786253" y="4656019"/>
            <a:ext cx="187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(speech)</a:t>
            </a:r>
            <a:endParaRPr lang="zh-TW" altLang="en-US" sz="2400" dirty="0"/>
          </a:p>
        </p:txBody>
      </p: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392267" y="5699288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42" name="方程式" r:id="rId9" imgW="228600" imgH="177480" progId="Equation.3">
                  <p:embed/>
                </p:oleObj>
              </mc:Choice>
              <mc:Fallback>
                <p:oleObj name="方程式" r:id="rId9" imgW="228600" imgH="17748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67" y="5699288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5129893" y="565903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43" name="方程式" r:id="rId10" imgW="203040" imgH="177480" progId="Equation.3">
                  <p:embed/>
                </p:oleObj>
              </mc:Choice>
              <mc:Fallback>
                <p:oleObj name="方程式" r:id="rId10" imgW="203040" imgH="17748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893" y="565903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5948254" y="4633019"/>
            <a:ext cx="187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(transcription)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855285" y="2999579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(sentence of language 1)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958972" y="3000941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(sentence of language 2)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206234" y="5740860"/>
            <a:ext cx="271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“How are you?”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802959" y="5693499"/>
            <a:ext cx="160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“I’m fine.”</a:t>
            </a:r>
            <a:endParaRPr lang="zh-TW" altLang="en-US" sz="2400" dirty="0"/>
          </a:p>
        </p:txBody>
      </p:sp>
      <p:graphicFrame>
        <p:nvGraphicFramePr>
          <p:cNvPr id="31" name="Object 12">
            <a:extLst>
              <a:ext uri="{FF2B5EF4-FFF2-40B4-BE49-F238E27FC236}">
                <a16:creationId xmlns:a16="http://schemas.microsoft.com/office/drawing/2014/main" id="{184A61E0-92C4-4A71-BA03-503E8D6223A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945607" y="475749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44" name="方程式" r:id="rId4" imgW="228600" imgH="177480" progId="Equation.3">
                  <p:embed/>
                </p:oleObj>
              </mc:Choice>
              <mc:Fallback>
                <p:oleObj name="方程式" r:id="rId4" imgW="228600" imgH="177480" progId="Equation.3">
                  <p:embed/>
                  <p:pic>
                    <p:nvPicPr>
                      <p:cNvPr id="31" name="Object 12">
                        <a:extLst>
                          <a:ext uri="{FF2B5EF4-FFF2-40B4-BE49-F238E27FC236}">
                            <a16:creationId xmlns:a16="http://schemas.microsoft.com/office/drawing/2014/main" id="{184A61E0-92C4-4A71-BA03-503E8D6223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607" y="475749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2">
            <a:extLst>
              <a:ext uri="{FF2B5EF4-FFF2-40B4-BE49-F238E27FC236}">
                <a16:creationId xmlns:a16="http://schemas.microsoft.com/office/drawing/2014/main" id="{046589D8-B13D-44E8-AC33-A7272D2E47E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034692" y="107107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45" name="方程式" r:id="rId6" imgW="203040" imgH="177480" progId="Equation.3">
                  <p:embed/>
                </p:oleObj>
              </mc:Choice>
              <mc:Fallback>
                <p:oleObj name="方程式" r:id="rId6" imgW="203040" imgH="177480" progId="Equation.3">
                  <p:embed/>
                  <p:pic>
                    <p:nvPicPr>
                      <p:cNvPr id="32" name="Object 12">
                        <a:extLst>
                          <a:ext uri="{FF2B5EF4-FFF2-40B4-BE49-F238E27FC236}">
                            <a16:creationId xmlns:a16="http://schemas.microsoft.com/office/drawing/2014/main" id="{046589D8-B13D-44E8-AC33-A7272D2E47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4692" y="107107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08AE10CB-37AB-481E-A9D8-DEEBF2024C11}"/>
              </a:ext>
            </a:extLst>
          </p:cNvPr>
          <p:cNvSpPr txBox="1"/>
          <p:nvPr/>
        </p:nvSpPr>
        <p:spPr>
          <a:xfrm>
            <a:off x="6607779" y="537633"/>
            <a:ext cx="2092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function input 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82E4F42-87BE-4B9F-9BF9-7FEE4D13A5F6}"/>
              </a:ext>
            </a:extLst>
          </p:cNvPr>
          <p:cNvSpPr txBox="1"/>
          <p:nvPr/>
        </p:nvSpPr>
        <p:spPr>
          <a:xfrm>
            <a:off x="6607778" y="1095417"/>
            <a:ext cx="2536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function output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7086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10" grpId="0"/>
      <p:bldP spid="16" grpId="0"/>
      <p:bldP spid="17" grpId="0"/>
      <p:bldP spid="26" grpId="0"/>
      <p:bldP spid="27" grpId="0"/>
      <p:bldP spid="28" grpId="0"/>
      <p:bldP spid="29" grpId="0"/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3142" y="2036744"/>
            <a:ext cx="1866900" cy="18669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……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67185" y="6359035"/>
            <a:ext cx="8203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ref: https://arxiv.org/pdf/1605.05396.pdf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80517" y="5111003"/>
            <a:ext cx="392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“this white and yellow flower have thin white petals and a round yellow stamen”</a:t>
            </a:r>
            <a:endParaRPr lang="zh-TW" altLang="en-US" sz="2400" dirty="0"/>
          </a:p>
        </p:txBody>
      </p:sp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467185" y="5063300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52" name="方程式" r:id="rId6" imgW="228600" imgH="177480" progId="Equation.3">
                  <p:embed/>
                </p:oleObj>
              </mc:Choice>
              <mc:Fallback>
                <p:oleObj name="方程式" r:id="rId6" imgW="228600" imgH="17748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185" y="5063300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/>
          </p:nvPr>
        </p:nvGraphicFramePr>
        <p:xfrm>
          <a:off x="5196164" y="5106380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53" name="方程式" r:id="rId8" imgW="203040" imgH="177480" progId="Equation.3">
                  <p:embed/>
                </p:oleObj>
              </mc:Choice>
              <mc:Fallback>
                <p:oleObj name="方程式" r:id="rId8" imgW="203040" imgH="177480" progId="Equation.3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6164" y="5106380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414902" y="4447288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Text to Image</a:t>
            </a:r>
            <a:endParaRPr lang="zh-TW" altLang="en-US" sz="2400" i="1" u="sng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1720" y="4545074"/>
            <a:ext cx="2522222" cy="1645921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6351" y="2183506"/>
            <a:ext cx="1774219" cy="1798747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8171" y="2183506"/>
            <a:ext cx="1833410" cy="182492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67185" y="1574710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Image to Image</a:t>
            </a:r>
            <a:endParaRPr lang="zh-TW" altLang="en-US" sz="2400" i="1" u="sng" dirty="0"/>
          </a:p>
        </p:txBody>
      </p:sp>
      <p:graphicFrame>
        <p:nvGraphicFramePr>
          <p:cNvPr id="34" name="Object 12"/>
          <p:cNvGraphicFramePr>
            <a:graphicFrameLocks noChangeAspect="1"/>
          </p:cNvGraphicFramePr>
          <p:nvPr>
            <p:extLst/>
          </p:nvPr>
        </p:nvGraphicFramePr>
        <p:xfrm>
          <a:off x="519468" y="2706604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54" name="方程式" r:id="rId6" imgW="228600" imgH="177480" progId="Equation.3">
                  <p:embed/>
                </p:oleObj>
              </mc:Choice>
              <mc:Fallback>
                <p:oleObj name="方程式" r:id="rId6" imgW="228600" imgH="177480" progId="Equation.3">
                  <p:embed/>
                  <p:pic>
                    <p:nvPicPr>
                      <p:cNvPr id="3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68" y="2706604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2"/>
          <p:cNvGraphicFramePr>
            <a:graphicFrameLocks noChangeAspect="1"/>
          </p:cNvGraphicFramePr>
          <p:nvPr>
            <p:extLst/>
          </p:nvPr>
        </p:nvGraphicFramePr>
        <p:xfrm>
          <a:off x="3085084" y="2785793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55" name="方程式" r:id="rId8" imgW="203040" imgH="177480" progId="Equation.3">
                  <p:embed/>
                </p:oleObj>
              </mc:Choice>
              <mc:Fallback>
                <p:oleObj name="方程式" r:id="rId8" imgW="203040" imgH="177480" progId="Equation.3">
                  <p:embed/>
                  <p:pic>
                    <p:nvPicPr>
                      <p:cNvPr id="3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5084" y="2785793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5821534" y="1556424"/>
            <a:ext cx="1775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Colorization:</a:t>
            </a:r>
            <a:endParaRPr lang="zh-TW" altLang="en-US" sz="2400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7710" y="2060773"/>
            <a:ext cx="1818842" cy="1818842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47710" y="2045124"/>
            <a:ext cx="1866900" cy="186690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669662" y="3987630"/>
            <a:ext cx="431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https://arxiv.org/pdf/1611.07004v1.pdf</a:t>
            </a:r>
          </a:p>
        </p:txBody>
      </p:sp>
      <p:graphicFrame>
        <p:nvGraphicFramePr>
          <p:cNvPr id="21" name="Object 12">
            <a:extLst>
              <a:ext uri="{FF2B5EF4-FFF2-40B4-BE49-F238E27FC236}">
                <a16:creationId xmlns:a16="http://schemas.microsoft.com/office/drawing/2014/main" id="{E67067A2-E96B-416E-B221-6EDDE1FCC57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945607" y="475749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56" name="方程式" r:id="rId15" imgW="228600" imgH="177480" progId="Equation.3">
                  <p:embed/>
                </p:oleObj>
              </mc:Choice>
              <mc:Fallback>
                <p:oleObj name="方程式" r:id="rId15" imgW="228600" imgH="177480" progId="Equation.3">
                  <p:embed/>
                  <p:pic>
                    <p:nvPicPr>
                      <p:cNvPr id="21" name="Object 12">
                        <a:extLst>
                          <a:ext uri="{FF2B5EF4-FFF2-40B4-BE49-F238E27FC236}">
                            <a16:creationId xmlns:a16="http://schemas.microsoft.com/office/drawing/2014/main" id="{E67067A2-E96B-416E-B221-6EDDE1FCC5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607" y="475749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2">
            <a:extLst>
              <a:ext uri="{FF2B5EF4-FFF2-40B4-BE49-F238E27FC236}">
                <a16:creationId xmlns:a16="http://schemas.microsoft.com/office/drawing/2014/main" id="{73D92A19-99E5-4A32-A5EC-76D97FF38AA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034692" y="107107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57" name="方程式" r:id="rId16" imgW="203040" imgH="177480" progId="Equation.3">
                  <p:embed/>
                </p:oleObj>
              </mc:Choice>
              <mc:Fallback>
                <p:oleObj name="方程式" r:id="rId16" imgW="203040" imgH="177480" progId="Equation.3">
                  <p:embed/>
                  <p:pic>
                    <p:nvPicPr>
                      <p:cNvPr id="22" name="Object 12">
                        <a:extLst>
                          <a:ext uri="{FF2B5EF4-FFF2-40B4-BE49-F238E27FC236}">
                            <a16:creationId xmlns:a16="http://schemas.microsoft.com/office/drawing/2014/main" id="{73D92A19-99E5-4A32-A5EC-76D97FF38A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4692" y="107107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字方塊 22">
            <a:extLst>
              <a:ext uri="{FF2B5EF4-FFF2-40B4-BE49-F238E27FC236}">
                <a16:creationId xmlns:a16="http://schemas.microsoft.com/office/drawing/2014/main" id="{B2F9BA83-319B-4E06-B134-3B97B9784020}"/>
              </a:ext>
            </a:extLst>
          </p:cNvPr>
          <p:cNvSpPr txBox="1"/>
          <p:nvPr/>
        </p:nvSpPr>
        <p:spPr>
          <a:xfrm>
            <a:off x="6607779" y="537633"/>
            <a:ext cx="2092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function input 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B34768F-4278-4CD1-BDC1-8DD11144836F}"/>
              </a:ext>
            </a:extLst>
          </p:cNvPr>
          <p:cNvSpPr txBox="1"/>
          <p:nvPr/>
        </p:nvSpPr>
        <p:spPr>
          <a:xfrm>
            <a:off x="6607778" y="1095417"/>
            <a:ext cx="2536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function output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6884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44DA6FD-9B58-4C4F-8028-EC6BEB2B7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3" r="6847"/>
          <a:stretch/>
        </p:blipFill>
        <p:spPr>
          <a:xfrm>
            <a:off x="20" y="10"/>
            <a:ext cx="5650972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0F03D2A-9956-4441-AF91-8FB63154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049" y="365125"/>
            <a:ext cx="2572954" cy="55303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100"/>
              <a:t>Anime Face Generation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0A5C9C2-52B9-45F6-801D-6F2F1EFB2B05}"/>
              </a:ext>
            </a:extLst>
          </p:cNvPr>
          <p:cNvSpPr txBox="1"/>
          <p:nvPr/>
        </p:nvSpPr>
        <p:spPr>
          <a:xfrm>
            <a:off x="6895192" y="5569545"/>
            <a:ext cx="1990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圖片生成：</a:t>
            </a:r>
            <a:endParaRPr lang="en-US" altLang="zh-TW" dirty="0"/>
          </a:p>
          <a:p>
            <a:r>
              <a:rPr lang="zh-TW" altLang="en-US" dirty="0"/>
              <a:t>吳宗翰、謝濬丞、</a:t>
            </a:r>
            <a:endParaRPr lang="en-US" altLang="zh-TW" dirty="0"/>
          </a:p>
          <a:p>
            <a:r>
              <a:rPr lang="zh-TW" altLang="en-US" dirty="0"/>
              <a:t>陳延昊、錢柏均</a:t>
            </a:r>
          </a:p>
        </p:txBody>
      </p:sp>
    </p:spTree>
    <p:extLst>
      <p:ext uri="{BB962C8B-B14F-4D97-AF65-F5344CB8AC3E}">
        <p14:creationId xmlns:p14="http://schemas.microsoft.com/office/powerpoint/2010/main" val="1951119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75B3F9-AFFB-440C-8BBD-3914F50A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根據文字敘述生成二次元人物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C190EC-71FB-4C04-BBCC-4F3BA3B5A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C0BCCD-4662-4A60-8423-E0121B69E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6004"/>
            <a:ext cx="8702964" cy="256218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A5DAEA9-A4ED-4B61-8E30-57FA8E6D4030}"/>
              </a:ext>
            </a:extLst>
          </p:cNvPr>
          <p:cNvSpPr txBox="1"/>
          <p:nvPr/>
        </p:nvSpPr>
        <p:spPr>
          <a:xfrm>
            <a:off x="6895192" y="5388569"/>
            <a:ext cx="1990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圖片生成：</a:t>
            </a:r>
            <a:endParaRPr lang="en-US" altLang="zh-TW" dirty="0"/>
          </a:p>
          <a:p>
            <a:r>
              <a:rPr lang="zh-TW" altLang="en-US" dirty="0"/>
              <a:t>吳宗翰、謝濬丞、</a:t>
            </a:r>
            <a:endParaRPr lang="en-US" altLang="zh-TW" dirty="0"/>
          </a:p>
          <a:p>
            <a:r>
              <a:rPr lang="zh-TW" altLang="en-US" dirty="0"/>
              <a:t>陳延昊、錢柏均</a:t>
            </a:r>
          </a:p>
        </p:txBody>
      </p:sp>
    </p:spTree>
    <p:extLst>
      <p:ext uri="{BB962C8B-B14F-4D97-AF65-F5344CB8AC3E}">
        <p14:creationId xmlns:p14="http://schemas.microsoft.com/office/powerpoint/2010/main" val="16679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室內, 牆, 男人 的圖片&#10;&#10;描述是以高可信度產生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343324"/>
            <a:ext cx="6305550" cy="647700"/>
          </a:xfrm>
        </p:spPr>
      </p:pic>
      <p:pic>
        <p:nvPicPr>
          <p:cNvPr id="7" name="圖片 6" descr="一張含有 室內, 尋找, 男人, 相片 的圖片&#10;&#10;產生非常高可信度的描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055582"/>
            <a:ext cx="6305550" cy="647700"/>
          </a:xfrm>
          <a:prstGeom prst="rect">
            <a:avLst/>
          </a:prstGeom>
        </p:spPr>
      </p:pic>
      <p:pic>
        <p:nvPicPr>
          <p:cNvPr id="9" name="圖片 8" descr="一張含有 男人, 相片, 尋找, 室內 的圖片&#10;&#10;產生非常高可信度的描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773259"/>
            <a:ext cx="6305550" cy="647700"/>
          </a:xfrm>
          <a:prstGeom prst="rect">
            <a:avLst/>
          </a:prstGeom>
        </p:spPr>
      </p:pic>
      <p:pic>
        <p:nvPicPr>
          <p:cNvPr id="15" name="圖片 14" descr="一張含有 室內, 尋找, 服飾, 牆 的圖片&#10;&#10;描述是以高可信度產生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2498525"/>
            <a:ext cx="6305550" cy="647700"/>
          </a:xfrm>
          <a:prstGeom prst="rect">
            <a:avLst/>
          </a:prstGeom>
        </p:spPr>
      </p:pic>
      <p:pic>
        <p:nvPicPr>
          <p:cNvPr id="21" name="圖片 20" descr="一張含有 室內, 相片, 牆 的圖片&#10;&#10;描述是以高可信度產生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3237756"/>
            <a:ext cx="6305550" cy="6477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046514" y="292698"/>
            <a:ext cx="5050972" cy="28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1A01B4-4E39-4505-9FBE-AA0E7D1C8126}"/>
              </a:ext>
            </a:extLst>
          </p:cNvPr>
          <p:cNvSpPr/>
          <p:nvPr/>
        </p:nvSpPr>
        <p:spPr>
          <a:xfrm>
            <a:off x="2046514" y="2978466"/>
            <a:ext cx="5050972" cy="930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62687EB-41E5-4905-9854-717D7B39F363}"/>
              </a:ext>
            </a:extLst>
          </p:cNvPr>
          <p:cNvSpPr txBox="1"/>
          <p:nvPr/>
        </p:nvSpPr>
        <p:spPr>
          <a:xfrm>
            <a:off x="5308600" y="6450568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/>
              <a:t>感謝陳柏文同學提供實驗結果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18EB6D7-CBBD-4554-81E8-5504CFB4DE50}"/>
              </a:ext>
            </a:extLst>
          </p:cNvPr>
          <p:cNvCxnSpPr/>
          <p:nvPr/>
        </p:nvCxnSpPr>
        <p:spPr>
          <a:xfrm>
            <a:off x="1130300" y="5435600"/>
            <a:ext cx="6781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B3424BD-AC05-4ABB-874F-8A2A1FE1AEF3}"/>
              </a:ext>
            </a:extLst>
          </p:cNvPr>
          <p:cNvGrpSpPr/>
          <p:nvPr/>
        </p:nvGrpSpPr>
        <p:grpSpPr>
          <a:xfrm>
            <a:off x="1350426" y="3902219"/>
            <a:ext cx="696088" cy="2267992"/>
            <a:chOff x="1350426" y="3885456"/>
            <a:chExt cx="696088" cy="2267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E7838A7E-8298-4464-BA76-71B490E7A121}"/>
                    </a:ext>
                  </a:extLst>
                </p:cNvPr>
                <p:cNvSpPr txBox="1"/>
                <p:nvPr/>
              </p:nvSpPr>
              <p:spPr>
                <a:xfrm>
                  <a:off x="1350426" y="5537638"/>
                  <a:ext cx="696088" cy="6158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E7838A7E-8298-4464-BA76-71B490E7A1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0426" y="5537638"/>
                  <a:ext cx="696088" cy="6158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4EBB184-C72C-402E-8DE4-B52C0F58B2EE}"/>
                </a:ext>
              </a:extLst>
            </p:cNvPr>
            <p:cNvSpPr/>
            <p:nvPr/>
          </p:nvSpPr>
          <p:spPr>
            <a:xfrm>
              <a:off x="1455582" y="4302288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63771B06-24E8-4A0A-A7BE-B17F3E114258}"/>
                </a:ext>
              </a:extLst>
            </p:cNvPr>
            <p:cNvSpPr/>
            <p:nvPr/>
          </p:nvSpPr>
          <p:spPr>
            <a:xfrm>
              <a:off x="1603220" y="5302250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5D3BD0A2-86EF-489C-954E-29EB656B416D}"/>
                </a:ext>
              </a:extLst>
            </p:cNvPr>
            <p:cNvCxnSpPr/>
            <p:nvPr/>
          </p:nvCxnSpPr>
          <p:spPr>
            <a:xfrm flipV="1">
              <a:off x="1717520" y="4926265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DB4FAD29-C15A-4920-8FC1-5B07A9FA94D6}"/>
                </a:ext>
              </a:extLst>
            </p:cNvPr>
            <p:cNvCxnSpPr/>
            <p:nvPr/>
          </p:nvCxnSpPr>
          <p:spPr>
            <a:xfrm flipV="1">
              <a:off x="1717520" y="3885456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E4C5F07-C9E7-4E03-A8F0-021BF253CF1B}"/>
              </a:ext>
            </a:extLst>
          </p:cNvPr>
          <p:cNvGrpSpPr/>
          <p:nvPr/>
        </p:nvGrpSpPr>
        <p:grpSpPr>
          <a:xfrm>
            <a:off x="7088857" y="3946213"/>
            <a:ext cx="696088" cy="2223998"/>
            <a:chOff x="7088857" y="3909743"/>
            <a:chExt cx="696088" cy="222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7AB113B-D5CD-4850-B186-FF2CA75E92D8}"/>
                    </a:ext>
                  </a:extLst>
                </p:cNvPr>
                <p:cNvSpPr txBox="1"/>
                <p:nvPr/>
              </p:nvSpPr>
              <p:spPr>
                <a:xfrm>
                  <a:off x="7088857" y="5517931"/>
                  <a:ext cx="696088" cy="6158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7AB113B-D5CD-4850-B186-FF2CA75E9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857" y="5517931"/>
                  <a:ext cx="696088" cy="6158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4EEA788-9C37-4262-A866-FAFD2FAF9175}"/>
                </a:ext>
              </a:extLst>
            </p:cNvPr>
            <p:cNvSpPr/>
            <p:nvPr/>
          </p:nvSpPr>
          <p:spPr>
            <a:xfrm>
              <a:off x="7322601" y="5277070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F351A1A5-BD86-40FD-8CE0-B86232B8D0B6}"/>
                </a:ext>
              </a:extLst>
            </p:cNvPr>
            <p:cNvCxnSpPr/>
            <p:nvPr/>
          </p:nvCxnSpPr>
          <p:spPr>
            <a:xfrm flipV="1">
              <a:off x="7417851" y="4927840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5F8D0AA6-2260-4559-9D32-145E26A6ECF0}"/>
                </a:ext>
              </a:extLst>
            </p:cNvPr>
            <p:cNvCxnSpPr/>
            <p:nvPr/>
          </p:nvCxnSpPr>
          <p:spPr>
            <a:xfrm flipV="1">
              <a:off x="7411130" y="3909743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5588F06-B33C-403E-BE32-8D9DA7EC6AB1}"/>
                </a:ext>
              </a:extLst>
            </p:cNvPr>
            <p:cNvSpPr/>
            <p:nvPr/>
          </p:nvSpPr>
          <p:spPr>
            <a:xfrm>
              <a:off x="7168242" y="4311696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E43F5C1-F07F-4A5C-9E0C-6A3C1AD54C24}"/>
                  </a:ext>
                </a:extLst>
              </p:cNvPr>
              <p:cNvSpPr txBox="1"/>
              <p:nvPr/>
            </p:nvSpPr>
            <p:spPr>
              <a:xfrm>
                <a:off x="1988029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E43F5C1-F07F-4A5C-9E0C-6A3C1AD54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029" y="5554401"/>
                <a:ext cx="696088" cy="615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AD509956-A6C8-4D50-B1F8-0C9E930E102D}"/>
              </a:ext>
            </a:extLst>
          </p:cNvPr>
          <p:cNvSpPr/>
          <p:nvPr/>
        </p:nvSpPr>
        <p:spPr>
          <a:xfrm>
            <a:off x="2093185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4382F1E-E685-4F96-832D-27519AECD8DA}"/>
              </a:ext>
            </a:extLst>
          </p:cNvPr>
          <p:cNvSpPr/>
          <p:nvPr/>
        </p:nvSpPr>
        <p:spPr>
          <a:xfrm>
            <a:off x="2240823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AA89AE6-FD34-4D48-A675-5DFA90A16750}"/>
              </a:ext>
            </a:extLst>
          </p:cNvPr>
          <p:cNvCxnSpPr/>
          <p:nvPr/>
        </p:nvCxnSpPr>
        <p:spPr>
          <a:xfrm flipV="1">
            <a:off x="2355123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5FAABD9B-4D86-44FB-B968-524454A53648}"/>
              </a:ext>
            </a:extLst>
          </p:cNvPr>
          <p:cNvCxnSpPr/>
          <p:nvPr/>
        </p:nvCxnSpPr>
        <p:spPr>
          <a:xfrm flipV="1">
            <a:off x="2355123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E9663E-FFB3-44F8-8215-F829A22B4CBB}"/>
                  </a:ext>
                </a:extLst>
              </p:cNvPr>
              <p:cNvSpPr txBox="1"/>
              <p:nvPr/>
            </p:nvSpPr>
            <p:spPr>
              <a:xfrm>
                <a:off x="2625632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E9663E-FFB3-44F8-8215-F829A22B4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632" y="5554401"/>
                <a:ext cx="696088" cy="615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56DD9234-625A-40F0-ACE3-F72972784E60}"/>
              </a:ext>
            </a:extLst>
          </p:cNvPr>
          <p:cNvSpPr/>
          <p:nvPr/>
        </p:nvSpPr>
        <p:spPr>
          <a:xfrm>
            <a:off x="2730788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1DC4BD09-B3CE-432B-B032-23AB7C9B85CA}"/>
              </a:ext>
            </a:extLst>
          </p:cNvPr>
          <p:cNvSpPr/>
          <p:nvPr/>
        </p:nvSpPr>
        <p:spPr>
          <a:xfrm>
            <a:off x="2878426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50CDEC49-9433-46E7-B69E-B882D0FB946D}"/>
              </a:ext>
            </a:extLst>
          </p:cNvPr>
          <p:cNvCxnSpPr/>
          <p:nvPr/>
        </p:nvCxnSpPr>
        <p:spPr>
          <a:xfrm flipV="1">
            <a:off x="2992726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6E57D501-C13B-44CB-9E3E-0528F6C74431}"/>
              </a:ext>
            </a:extLst>
          </p:cNvPr>
          <p:cNvCxnSpPr/>
          <p:nvPr/>
        </p:nvCxnSpPr>
        <p:spPr>
          <a:xfrm flipV="1">
            <a:off x="2992726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3FE3F795-DE58-45E9-B6AE-EDB0A205261C}"/>
                  </a:ext>
                </a:extLst>
              </p:cNvPr>
              <p:cNvSpPr txBox="1"/>
              <p:nvPr/>
            </p:nvSpPr>
            <p:spPr>
              <a:xfrm>
                <a:off x="3263235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3FE3F795-DE58-45E9-B6AE-EDB0A2052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235" y="5554401"/>
                <a:ext cx="696088" cy="615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DAA028B4-7C0B-4A47-9F35-E02CB826619C}"/>
              </a:ext>
            </a:extLst>
          </p:cNvPr>
          <p:cNvSpPr/>
          <p:nvPr/>
        </p:nvSpPr>
        <p:spPr>
          <a:xfrm>
            <a:off x="3368391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4BB75F0-9315-4DDB-BB99-E93F25560C49}"/>
              </a:ext>
            </a:extLst>
          </p:cNvPr>
          <p:cNvSpPr/>
          <p:nvPr/>
        </p:nvSpPr>
        <p:spPr>
          <a:xfrm>
            <a:off x="3516029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7EED2475-DD12-4B00-A43E-258AC97C5365}"/>
              </a:ext>
            </a:extLst>
          </p:cNvPr>
          <p:cNvCxnSpPr/>
          <p:nvPr/>
        </p:nvCxnSpPr>
        <p:spPr>
          <a:xfrm flipV="1">
            <a:off x="3630329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D160A916-C130-46DC-ACE1-591806DCD19D}"/>
              </a:ext>
            </a:extLst>
          </p:cNvPr>
          <p:cNvCxnSpPr/>
          <p:nvPr/>
        </p:nvCxnSpPr>
        <p:spPr>
          <a:xfrm flipV="1">
            <a:off x="3630329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DE25788-28B0-480C-94AA-07D379C39FEA}"/>
                  </a:ext>
                </a:extLst>
              </p:cNvPr>
              <p:cNvSpPr txBox="1"/>
              <p:nvPr/>
            </p:nvSpPr>
            <p:spPr>
              <a:xfrm>
                <a:off x="3900838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DE25788-28B0-480C-94AA-07D379C39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838" y="5554401"/>
                <a:ext cx="696088" cy="6158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7911048C-3795-4578-A1A3-1E7C4A6F9DCD}"/>
              </a:ext>
            </a:extLst>
          </p:cNvPr>
          <p:cNvSpPr/>
          <p:nvPr/>
        </p:nvSpPr>
        <p:spPr>
          <a:xfrm>
            <a:off x="4005994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52495EBB-EA58-4E95-8317-BD96DABFE9B9}"/>
              </a:ext>
            </a:extLst>
          </p:cNvPr>
          <p:cNvSpPr/>
          <p:nvPr/>
        </p:nvSpPr>
        <p:spPr>
          <a:xfrm>
            <a:off x="4153632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842CD9DA-75C3-4F19-B9E3-676DAD62497B}"/>
              </a:ext>
            </a:extLst>
          </p:cNvPr>
          <p:cNvCxnSpPr/>
          <p:nvPr/>
        </p:nvCxnSpPr>
        <p:spPr>
          <a:xfrm flipV="1">
            <a:off x="4267932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5D5ECDF9-676B-4FE2-8179-B778E4A18FFC}"/>
              </a:ext>
            </a:extLst>
          </p:cNvPr>
          <p:cNvCxnSpPr/>
          <p:nvPr/>
        </p:nvCxnSpPr>
        <p:spPr>
          <a:xfrm flipV="1">
            <a:off x="4267932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40DCFAA-7742-42F5-92CC-9CBDA59B932F}"/>
                  </a:ext>
                </a:extLst>
              </p:cNvPr>
              <p:cNvSpPr txBox="1"/>
              <p:nvPr/>
            </p:nvSpPr>
            <p:spPr>
              <a:xfrm>
                <a:off x="4538441" y="5554401"/>
                <a:ext cx="69608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40DCFAA-7742-42F5-92CC-9CBDA59B9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441" y="5554401"/>
                <a:ext cx="696088" cy="6233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>
            <a:extLst>
              <a:ext uri="{FF2B5EF4-FFF2-40B4-BE49-F238E27FC236}">
                <a16:creationId xmlns:a16="http://schemas.microsoft.com/office/drawing/2014/main" id="{F02CFC5A-80F4-40FF-97F1-51E398AC442B}"/>
              </a:ext>
            </a:extLst>
          </p:cNvPr>
          <p:cNvSpPr/>
          <p:nvPr/>
        </p:nvSpPr>
        <p:spPr>
          <a:xfrm>
            <a:off x="4643597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18E317F-DDC6-4EA0-8F37-95823EF243F3}"/>
              </a:ext>
            </a:extLst>
          </p:cNvPr>
          <p:cNvSpPr/>
          <p:nvPr/>
        </p:nvSpPr>
        <p:spPr>
          <a:xfrm>
            <a:off x="4791235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78AA3A77-6C7A-49E9-B850-5EC5BB72BD78}"/>
              </a:ext>
            </a:extLst>
          </p:cNvPr>
          <p:cNvCxnSpPr/>
          <p:nvPr/>
        </p:nvCxnSpPr>
        <p:spPr>
          <a:xfrm flipV="1">
            <a:off x="4905535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7EF830BC-7EF0-4662-B593-EB9C09D0B9DF}"/>
              </a:ext>
            </a:extLst>
          </p:cNvPr>
          <p:cNvCxnSpPr/>
          <p:nvPr/>
        </p:nvCxnSpPr>
        <p:spPr>
          <a:xfrm flipV="1">
            <a:off x="4905535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5E48F332-DED1-491B-88DA-6D96DB2F6CCA}"/>
                  </a:ext>
                </a:extLst>
              </p:cNvPr>
              <p:cNvSpPr txBox="1"/>
              <p:nvPr/>
            </p:nvSpPr>
            <p:spPr>
              <a:xfrm>
                <a:off x="5176044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5E48F332-DED1-491B-88DA-6D96DB2F6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044" y="5554401"/>
                <a:ext cx="696088" cy="6158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群組 80">
            <a:extLst>
              <a:ext uri="{FF2B5EF4-FFF2-40B4-BE49-F238E27FC236}">
                <a16:creationId xmlns:a16="http://schemas.microsoft.com/office/drawing/2014/main" id="{4F9E0CA4-1272-46A0-87DA-941B50DB666A}"/>
              </a:ext>
            </a:extLst>
          </p:cNvPr>
          <p:cNvGrpSpPr/>
          <p:nvPr/>
        </p:nvGrpSpPr>
        <p:grpSpPr>
          <a:xfrm>
            <a:off x="5281200" y="3902219"/>
            <a:ext cx="485775" cy="1607294"/>
            <a:chOff x="5320264" y="3882721"/>
            <a:chExt cx="485775" cy="1607294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C569FC0-1288-4572-BA9A-901F84632EBC}"/>
                </a:ext>
              </a:extLst>
            </p:cNvPr>
            <p:cNvSpPr/>
            <p:nvPr/>
          </p:nvSpPr>
          <p:spPr>
            <a:xfrm>
              <a:off x="5320264" y="4299553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E535AAFE-7432-461F-96E5-25B3E553A5B5}"/>
                </a:ext>
              </a:extLst>
            </p:cNvPr>
            <p:cNvSpPr/>
            <p:nvPr/>
          </p:nvSpPr>
          <p:spPr>
            <a:xfrm>
              <a:off x="5467902" y="5299515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F35D6124-5CE6-4C5A-B4DF-8FECCD09208E}"/>
                </a:ext>
              </a:extLst>
            </p:cNvPr>
            <p:cNvCxnSpPr/>
            <p:nvPr/>
          </p:nvCxnSpPr>
          <p:spPr>
            <a:xfrm flipV="1">
              <a:off x="5582202" y="4923530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3688A80F-DC8A-4D4F-BEA8-2CE0FB0DB303}"/>
                </a:ext>
              </a:extLst>
            </p:cNvPr>
            <p:cNvCxnSpPr/>
            <p:nvPr/>
          </p:nvCxnSpPr>
          <p:spPr>
            <a:xfrm flipV="1">
              <a:off x="5582202" y="3882721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316BF27-5A9C-4ED7-8B37-764760C25CFA}"/>
                  </a:ext>
                </a:extLst>
              </p:cNvPr>
              <p:cNvSpPr txBox="1"/>
              <p:nvPr/>
            </p:nvSpPr>
            <p:spPr>
              <a:xfrm>
                <a:off x="5813647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316BF27-5A9C-4ED7-8B37-764760C25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47" y="5554401"/>
                <a:ext cx="696088" cy="6158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>
            <a:extLst>
              <a:ext uri="{FF2B5EF4-FFF2-40B4-BE49-F238E27FC236}">
                <a16:creationId xmlns:a16="http://schemas.microsoft.com/office/drawing/2014/main" id="{08C342F0-6683-4D81-A53A-8DE42B1F70A9}"/>
              </a:ext>
            </a:extLst>
          </p:cNvPr>
          <p:cNvSpPr/>
          <p:nvPr/>
        </p:nvSpPr>
        <p:spPr>
          <a:xfrm>
            <a:off x="5918803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FD290CAD-DB89-424A-A556-C6063689F578}"/>
              </a:ext>
            </a:extLst>
          </p:cNvPr>
          <p:cNvSpPr/>
          <p:nvPr/>
        </p:nvSpPr>
        <p:spPr>
          <a:xfrm>
            <a:off x="6066441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EE12A4C1-9959-496B-881F-341EADB717C6}"/>
              </a:ext>
            </a:extLst>
          </p:cNvPr>
          <p:cNvCxnSpPr/>
          <p:nvPr/>
        </p:nvCxnSpPr>
        <p:spPr>
          <a:xfrm flipV="1">
            <a:off x="6180741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9E2C49B0-579A-47E6-95AC-07ACE10F1CC5}"/>
              </a:ext>
            </a:extLst>
          </p:cNvPr>
          <p:cNvCxnSpPr/>
          <p:nvPr/>
        </p:nvCxnSpPr>
        <p:spPr>
          <a:xfrm flipV="1">
            <a:off x="6180741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A454F0B-5EDC-4F78-B4E6-EB2DC961E3F6}"/>
                  </a:ext>
                </a:extLst>
              </p:cNvPr>
              <p:cNvSpPr txBox="1"/>
              <p:nvPr/>
            </p:nvSpPr>
            <p:spPr>
              <a:xfrm>
                <a:off x="6451250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A454F0B-5EDC-4F78-B4E6-EB2DC961E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50" y="5554401"/>
                <a:ext cx="696088" cy="6158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>
            <a:extLst>
              <a:ext uri="{FF2B5EF4-FFF2-40B4-BE49-F238E27FC236}">
                <a16:creationId xmlns:a16="http://schemas.microsoft.com/office/drawing/2014/main" id="{68777089-942C-4224-9F10-53F42B8D7452}"/>
              </a:ext>
            </a:extLst>
          </p:cNvPr>
          <p:cNvSpPr/>
          <p:nvPr/>
        </p:nvSpPr>
        <p:spPr>
          <a:xfrm>
            <a:off x="6556406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AC6BFCC8-AED4-433F-B4AD-EC5C0F01B16A}"/>
              </a:ext>
            </a:extLst>
          </p:cNvPr>
          <p:cNvSpPr/>
          <p:nvPr/>
        </p:nvSpPr>
        <p:spPr>
          <a:xfrm>
            <a:off x="6704044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3D53D1FC-8012-4595-B404-E4DC1B7FABC5}"/>
              </a:ext>
            </a:extLst>
          </p:cNvPr>
          <p:cNvCxnSpPr/>
          <p:nvPr/>
        </p:nvCxnSpPr>
        <p:spPr>
          <a:xfrm flipV="1">
            <a:off x="6818344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D34E1386-97BF-4A95-BBA0-0EF8B61C69CF}"/>
              </a:ext>
            </a:extLst>
          </p:cNvPr>
          <p:cNvCxnSpPr/>
          <p:nvPr/>
        </p:nvCxnSpPr>
        <p:spPr>
          <a:xfrm flipV="1">
            <a:off x="6818344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8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4" grpId="0" animBg="1"/>
      <p:bldP spid="34" grpId="0"/>
      <p:bldP spid="35" grpId="0" animBg="1"/>
      <p:bldP spid="36" grpId="0" animBg="1"/>
      <p:bldP spid="39" grpId="0"/>
      <p:bldP spid="40" grpId="0" animBg="1"/>
      <p:bldP spid="41" grpId="0" animBg="1"/>
      <p:bldP spid="49" grpId="0"/>
      <p:bldP spid="50" grpId="0" animBg="1"/>
      <p:bldP spid="51" grpId="0" animBg="1"/>
      <p:bldP spid="54" grpId="0"/>
      <p:bldP spid="55" grpId="0" animBg="1"/>
      <p:bldP spid="56" grpId="0" animBg="1"/>
      <p:bldP spid="59" grpId="0"/>
      <p:bldP spid="60" grpId="0" animBg="1"/>
      <p:bldP spid="61" grpId="0" animBg="1"/>
      <p:bldP spid="64" grpId="0"/>
      <p:bldP spid="69" grpId="0"/>
      <p:bldP spid="70" grpId="0" animBg="1"/>
      <p:bldP spid="71" grpId="0" animBg="1"/>
      <p:bldP spid="74" grpId="0"/>
      <p:bldP spid="75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938" y="2192470"/>
            <a:ext cx="4657932" cy="16909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18" name="方程式" r:id="rId5" imgW="520560" imgH="215640" progId="Equation.3">
                  <p:embed/>
                </p:oleObj>
              </mc:Choice>
              <mc:Fallback>
                <p:oleObj name="方程式" r:id="rId5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019" name="方程式" r:id="rId7" imgW="990360" imgH="215640" progId="Equation.3">
                    <p:embed/>
                  </p:oleObj>
                </mc:Choice>
                <mc:Fallback>
                  <p:oleObj name="方程式" r:id="rId7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019455" y="2789377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Better!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5076620" y="6211397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6342" y="5136313"/>
            <a:ext cx="931280" cy="1051432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9904" y="5136313"/>
            <a:ext cx="899978" cy="1075096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6687680" y="6228763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7870094" y="619151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2164" y="5148133"/>
            <a:ext cx="823790" cy="1063264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971073" y="5391876"/>
            <a:ext cx="2185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input:</a:t>
            </a:r>
            <a:endParaRPr lang="zh-TW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2897982" y="6187745"/>
            <a:ext cx="2251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output: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2923907" y="4984330"/>
            <a:ext cx="5947138" cy="1723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4313614" y="4473544"/>
            <a:ext cx="322187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Supervised Learning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8891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36" grpId="0" animBg="1"/>
      <p:bldP spid="37" grpId="0"/>
      <p:bldP spid="40" grpId="0"/>
      <p:bldP spid="41" grpId="0"/>
      <p:bldP spid="44" grpId="0"/>
      <p:bldP spid="45" grpId="0"/>
      <p:bldP spid="26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54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155" name="方程式" r:id="rId6" imgW="990360" imgH="215640" progId="Equation.3">
                    <p:embed/>
                  </p:oleObj>
                </mc:Choice>
                <mc:Fallback>
                  <p:oleObj name="方程式" r:id="rId6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595794" y="6198774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5516" y="5123690"/>
            <a:ext cx="931280" cy="1051432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9078" y="5123690"/>
            <a:ext cx="899978" cy="1075096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206854" y="6216140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389268" y="617889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1338" y="5135510"/>
            <a:ext cx="823790" cy="1063264"/>
          </a:xfrm>
          <a:prstGeom prst="rect">
            <a:avLst/>
          </a:prstGeom>
        </p:spPr>
      </p:pic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4458150" y="4274938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56" name="方程式" r:id="rId12" imgW="203040" imgH="228600" progId="Equation.3">
                  <p:embed/>
                </p:oleObj>
              </mc:Choice>
              <mc:Fallback>
                <p:oleObj name="方程式" r:id="rId12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8150" y="4274938"/>
                        <a:ext cx="4333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2986656" y="3713905"/>
            <a:ext cx="3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Pick the “Best” Function</a:t>
            </a:r>
            <a:endParaRPr lang="zh-TW" altLang="en-US" sz="2400" dirty="0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2820745" y="4214618"/>
            <a:ext cx="3724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圓角矩形 37"/>
          <p:cNvSpPr/>
          <p:nvPr/>
        </p:nvSpPr>
        <p:spPr>
          <a:xfrm>
            <a:off x="6574354" y="3630138"/>
            <a:ext cx="2069432" cy="10908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/>
              <a:t>    Using</a:t>
            </a:r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7614083" y="4780282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7590021" y="3132832"/>
            <a:ext cx="0" cy="497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7875324" y="3931094"/>
          <a:ext cx="4333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57" name="方程式" r:id="rId14" imgW="203040" imgH="228600" progId="Equation.3">
                  <p:embed/>
                </p:oleObj>
              </mc:Choice>
              <mc:Fallback>
                <p:oleObj name="方程式" r:id="rId14" imgW="203040" imgH="22860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5324" y="3931094"/>
                        <a:ext cx="4333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968" y="5432555"/>
            <a:ext cx="1089847" cy="8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6871330" y="2622023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787400" y="1878529"/>
            <a:ext cx="5689842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6474765" y="1878529"/>
            <a:ext cx="2341328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5091127" y="2036495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6655726" y="2019444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Testing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901936" y="1974280"/>
            <a:ext cx="3233978" cy="125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901936" y="3651658"/>
            <a:ext cx="191880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3176509" y="3639760"/>
            <a:ext cx="3062771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278070" y="283389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1</a:t>
            </a:r>
            <a:endParaRPr lang="zh-TW" altLang="en-US" sz="28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289343" y="450031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2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3020140" y="451375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3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1544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8" grpId="0" animBg="1"/>
      <p:bldP spid="46" grpId="0"/>
      <p:bldP spid="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862786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823810" y="1924729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794929" y="2607168"/>
            <a:ext cx="291558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Neural Network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206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12"/>
          <p:cNvGraphicFramePr>
            <a:graphicFrameLocks noChangeAspect="1"/>
          </p:cNvGraphicFramePr>
          <p:nvPr>
            <p:extLst/>
          </p:nvPr>
        </p:nvGraphicFramePr>
        <p:xfrm>
          <a:off x="1611803" y="2192873"/>
          <a:ext cx="6065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42" name="方程式" r:id="rId4" imgW="2184120" imgH="228600" progId="Equation.3">
                  <p:embed/>
                </p:oleObj>
              </mc:Choice>
              <mc:Fallback>
                <p:oleObj name="方程式" r:id="rId4" imgW="2184120" imgH="228600" progId="Equation.3">
                  <p:embed/>
                  <p:pic>
                    <p:nvPicPr>
                      <p:cNvPr id="3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803" y="2192873"/>
                        <a:ext cx="6065838" cy="6318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894823" y="3141770"/>
            <a:ext cx="622890" cy="26675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481058" y="464475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555712" y="5666374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881418" y="3053902"/>
            <a:ext cx="596697" cy="31839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18" idx="3"/>
            <a:endCxn id="22" idx="1"/>
          </p:cNvCxnSpPr>
          <p:nvPr/>
        </p:nvCxnSpPr>
        <p:spPr>
          <a:xfrm flipV="1">
            <a:off x="2470495" y="4655201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5770626" y="4146295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>
            <p:extLst/>
          </p:nvPr>
        </p:nvGraphicFramePr>
        <p:xfrm>
          <a:off x="5299692" y="4257722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43" name="方程式" r:id="rId6" imgW="126720" imgH="126720" progId="Equation.3">
                  <p:embed/>
                </p:oleObj>
              </mc:Choice>
              <mc:Fallback>
                <p:oleObj name="方程式" r:id="rId6" imgW="126720" imgH="12672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692" y="4257722"/>
                        <a:ext cx="352425" cy="350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/>
          </p:nvPr>
        </p:nvGraphicFramePr>
        <p:xfrm>
          <a:off x="2924194" y="3162499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44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4194" y="3162499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2929617" y="4071442"/>
          <a:ext cx="563562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45" name="方程式" r:id="rId10" imgW="203040" imgH="228600" progId="Equation.3">
                  <p:embed/>
                </p:oleObj>
              </mc:Choice>
              <mc:Fallback>
                <p:oleObj name="方程式" r:id="rId10" imgW="203040" imgH="228600" progId="Equation.3">
                  <p:embed/>
                  <p:pic>
                    <p:nvPicPr>
                      <p:cNvPr id="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9617" y="4071442"/>
                        <a:ext cx="563562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/>
          </p:nvPr>
        </p:nvGraphicFramePr>
        <p:xfrm>
          <a:off x="2944787" y="5124193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46" name="方程式" r:id="rId12" imgW="215640" imgH="215640" progId="Equation.3">
                  <p:embed/>
                </p:oleObj>
              </mc:Choice>
              <mc:Fallback>
                <p:oleObj name="方程式" r:id="rId12" imgW="215640" imgH="215640" progId="Equation.3">
                  <p:embed/>
                  <p:pic>
                    <p:nvPicPr>
                      <p:cNvPr id="1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787" y="5124193"/>
                        <a:ext cx="598487" cy="595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線單箭頭接點 11"/>
          <p:cNvCxnSpPr/>
          <p:nvPr/>
        </p:nvCxnSpPr>
        <p:spPr>
          <a:xfrm flipV="1">
            <a:off x="4957568" y="4624599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3"/>
            <a:endCxn id="22" idx="1"/>
          </p:cNvCxnSpPr>
          <p:nvPr/>
        </p:nvCxnSpPr>
        <p:spPr>
          <a:xfrm>
            <a:off x="2478115" y="4645872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2478115" y="3369669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 rot="5400000">
            <a:off x="1874220" y="503433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963164" y="3011126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47" name="方程式" r:id="rId14" imgW="177480" imgH="228600" progId="Equation.3">
                  <p:embed/>
                </p:oleObj>
              </mc:Choice>
              <mc:Fallback>
                <p:oleObj name="方程式" r:id="rId14" imgW="177480" imgH="22860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164" y="3011126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963164" y="4226744"/>
          <a:ext cx="4953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48" name="方程式" r:id="rId16" imgW="177480" imgH="241200" progId="Equation.3">
                  <p:embed/>
                </p:oleObj>
              </mc:Choice>
              <mc:Fallback>
                <p:oleObj name="方程式" r:id="rId16" imgW="177480" imgH="24120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164" y="4226744"/>
                        <a:ext cx="495300" cy="6651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/>
          <p:cNvGraphicFramePr>
            <a:graphicFrameLocks noChangeAspect="1"/>
          </p:cNvGraphicFramePr>
          <p:nvPr>
            <p:extLst/>
          </p:nvPr>
        </p:nvGraphicFramePr>
        <p:xfrm>
          <a:off x="1937095" y="5593401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49" name="方程式" r:id="rId18" imgW="190440" imgH="228600" progId="Equation.3">
                  <p:embed/>
                </p:oleObj>
              </mc:Choice>
              <mc:Fallback>
                <p:oleObj name="方程式" r:id="rId18" imgW="190440" imgH="228600" progId="Equation.3">
                  <p:embed/>
                  <p:pic>
                    <p:nvPicPr>
                      <p:cNvPr id="1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7095" y="5593401"/>
                        <a:ext cx="5334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/>
          <p:cNvGrpSpPr/>
          <p:nvPr/>
        </p:nvGrpSpPr>
        <p:grpSpPr>
          <a:xfrm>
            <a:off x="4616054" y="4395041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550" name="方程式" r:id="rId20" imgW="139680" imgH="139680" progId="Equation.3">
                    <p:embed/>
                  </p:oleObj>
                </mc:Choice>
                <mc:Fallback>
                  <p:oleObj name="方程式" r:id="rId20" imgW="139680" imgH="139680" progId="Equation.3">
                    <p:embed/>
                    <p:pic>
                      <p:nvPicPr>
                        <p:cNvPr id="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4673750" y="5748892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51" name="方程式" r:id="rId22" imgW="126720" imgH="177480" progId="Equation.3">
                  <p:embed/>
                </p:oleObj>
              </mc:Choice>
              <mc:Fallback>
                <p:oleObj name="方程式" r:id="rId22" imgW="126720" imgH="17748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750" y="5748892"/>
                        <a:ext cx="3540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V="1">
            <a:off x="4867261" y="4925804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>
            <p:extLst/>
          </p:nvPr>
        </p:nvGraphicFramePr>
        <p:xfrm>
          <a:off x="5838017" y="4341859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52" name="方程式" r:id="rId24" imgW="317160" imgH="215640" progId="Equation.3">
                  <p:embed/>
                </p:oleObj>
              </mc:Choice>
              <mc:Fallback>
                <p:oleObj name="方程式" r:id="rId24" imgW="31716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017" y="4341859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21034" y="580934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bias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7347575" y="4435473"/>
          <a:ext cx="35242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553" name="方程式" r:id="rId26" imgW="126720" imgH="139680" progId="Equation.3">
                  <p:embed/>
                </p:oleObj>
              </mc:Choice>
              <mc:Fallback>
                <p:oleObj name="方程式" r:id="rId26" imgW="126720" imgH="13968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7575" y="4435473"/>
                        <a:ext cx="352425" cy="3857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字方塊 38"/>
          <p:cNvSpPr txBox="1"/>
          <p:nvPr/>
        </p:nvSpPr>
        <p:spPr>
          <a:xfrm>
            <a:off x="2650744" y="5809347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178" y="1589873"/>
            <a:ext cx="1463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Neuron</a:t>
            </a:r>
            <a:endParaRPr lang="zh-TW" altLang="en-US" sz="3200" b="1" i="1" u="sng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1867419" y="370943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2" name="文字方塊 41"/>
          <p:cNvSpPr txBox="1"/>
          <p:nvPr/>
        </p:nvSpPr>
        <p:spPr>
          <a:xfrm rot="5400000">
            <a:off x="2900322" y="476777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3" name="文字方塊 42"/>
          <p:cNvSpPr txBox="1"/>
          <p:nvPr/>
        </p:nvSpPr>
        <p:spPr>
          <a:xfrm rot="5400000">
            <a:off x="2892797" y="379172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842436" y="3160361"/>
            <a:ext cx="246551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 simple function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293978" y="5032261"/>
            <a:ext cx="189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Activation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0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 animBg="1"/>
      <p:bldP spid="5" grpId="0" animBg="1"/>
      <p:bldP spid="7" grpId="0" animBg="1"/>
      <p:bldP spid="15" grpId="0"/>
      <p:bldP spid="34" grpId="0"/>
      <p:bldP spid="39" grpId="0"/>
      <p:bldP spid="41" grpId="0"/>
      <p:bldP spid="42" grpId="0"/>
      <p:bldP spid="43" grpId="0"/>
      <p:bldP spid="19" grpId="0" animBg="1"/>
      <p:bldP spid="44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5701</TotalTime>
  <Words>2609</Words>
  <Application>Microsoft Office PowerPoint</Application>
  <PresentationFormat>如螢幕大小 (4:3)</PresentationFormat>
  <Paragraphs>905</Paragraphs>
  <Slides>57</Slides>
  <Notes>42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70" baseType="lpstr">
      <vt:lpstr>Helvetica Neue</vt:lpstr>
      <vt:lpstr>Lucida Grande</vt:lpstr>
      <vt:lpstr>微軟正黑體</vt:lpstr>
      <vt:lpstr>新細明體</vt:lpstr>
      <vt:lpstr>Arial</vt:lpstr>
      <vt:lpstr>Calibri</vt:lpstr>
      <vt:lpstr>Calibri Light</vt:lpstr>
      <vt:lpstr>Cambria Math</vt:lpstr>
      <vt:lpstr>Georgia</vt:lpstr>
      <vt:lpstr>times</vt:lpstr>
      <vt:lpstr>Wingdings</vt:lpstr>
      <vt:lpstr>Office 佈景主題</vt:lpstr>
      <vt:lpstr>方程式</vt:lpstr>
      <vt:lpstr>Deep Learning Tutorial</vt:lpstr>
      <vt:lpstr>Outline</vt:lpstr>
      <vt:lpstr>Introduction of  Deep Learning</vt:lpstr>
      <vt:lpstr>Machine Learning  ≈ Looking for a Function</vt:lpstr>
      <vt:lpstr>Framework </vt:lpstr>
      <vt:lpstr>Framework </vt:lpstr>
      <vt:lpstr>Framework </vt:lpstr>
      <vt:lpstr>Three Steps for Deep Learning</vt:lpstr>
      <vt:lpstr>Neural Network </vt:lpstr>
      <vt:lpstr>Neural Network </vt:lpstr>
      <vt:lpstr>Neural Network </vt:lpstr>
      <vt:lpstr>Fully Connect Feedforward Network</vt:lpstr>
      <vt:lpstr>Fully Connect Feedforward Network</vt:lpstr>
      <vt:lpstr>Fully Connect Feedforward Network</vt:lpstr>
      <vt:lpstr>Fully Connect Feedforward Network</vt:lpstr>
      <vt:lpstr>Matrix Operation</vt:lpstr>
      <vt:lpstr>Neural Network </vt:lpstr>
      <vt:lpstr>Neural Network </vt:lpstr>
      <vt:lpstr>PowerPoint 簡報</vt:lpstr>
      <vt:lpstr>PowerPoint 簡報</vt:lpstr>
      <vt:lpstr>Highway Network</vt:lpstr>
      <vt:lpstr>PowerPoint 簡報</vt:lpstr>
      <vt:lpstr>Output Layer </vt:lpstr>
      <vt:lpstr>Output Layer</vt:lpstr>
      <vt:lpstr>Example Application</vt:lpstr>
      <vt:lpstr>Example Application</vt:lpstr>
      <vt:lpstr>Example Application</vt:lpstr>
      <vt:lpstr>FAQ</vt:lpstr>
      <vt:lpstr>Three Steps for Deep Learning</vt:lpstr>
      <vt:lpstr>Training Data</vt:lpstr>
      <vt:lpstr>Learning Target</vt:lpstr>
      <vt:lpstr>Loss</vt:lpstr>
      <vt:lpstr>Total Loss</vt:lpstr>
      <vt:lpstr>Three Steps for Deep Learning</vt:lpstr>
      <vt:lpstr>How to pick the best function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Local Minima</vt:lpstr>
      <vt:lpstr>Local Minima</vt:lpstr>
      <vt:lpstr>PowerPoint 簡報</vt:lpstr>
      <vt:lpstr>Gradient Descent</vt:lpstr>
      <vt:lpstr>Backpropagation</vt:lpstr>
      <vt:lpstr>Three Steps for Deep Learning</vt:lpstr>
      <vt:lpstr>For example, you can do …….</vt:lpstr>
      <vt:lpstr>For example, you can do …….</vt:lpstr>
      <vt:lpstr>For example, you can do …….</vt:lpstr>
      <vt:lpstr>More ……</vt:lpstr>
      <vt:lpstr>More ……</vt:lpstr>
      <vt:lpstr>Anime Face Generation</vt:lpstr>
      <vt:lpstr>根據文字敘述生成二次元人物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Tutorial</dc:title>
  <dc:creator>Lee Hung-yi</dc:creator>
  <cp:lastModifiedBy>Hung-yi Lee</cp:lastModifiedBy>
  <cp:revision>298</cp:revision>
  <dcterms:created xsi:type="dcterms:W3CDTF">2016-04-30T07:31:53Z</dcterms:created>
  <dcterms:modified xsi:type="dcterms:W3CDTF">2018-02-09T17:41:48Z</dcterms:modified>
</cp:coreProperties>
</file>